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9"/>
  </p:notesMasterIdLst>
  <p:sldIdLst>
    <p:sldId id="272" r:id="rId4"/>
    <p:sldId id="273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88F"/>
    <a:srgbClr val="0D759E"/>
    <a:srgbClr val="F7F7F7"/>
    <a:srgbClr val="EDF9FF"/>
    <a:srgbClr val="023559"/>
    <a:srgbClr val="1F2A6B"/>
    <a:srgbClr val="AAD6E5"/>
    <a:srgbClr val="09B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3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127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677B13-0D7D-4EE4-B066-E4E7910EE4EE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F5CFA6-F17E-4CA6-AF72-ADE0010BA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8FA028-0556-4D90-BE5D-86375FEC5580}" type="slidenum">
              <a:rPr lang="ru-RU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46478-5F0E-48F0-821D-CF7378067F96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EF210-7028-45B0-B92E-77F4DE909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937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EC3CB-0614-47F9-9946-9D3ABF76AED2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85B16-A050-471D-8C52-6D1B48214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23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CF8D-1FF5-4C76-AD8F-97AB14625E40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BBF83-DB0E-4D2F-A31A-B70B3DE31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488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84B42-70BF-4C94-9FF4-B94271A103E6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002A9-9314-4DE7-A6EB-6F9CED57E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608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B963E-CCA0-4C07-B6EA-83DF85B0B5F8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29619-F2BD-4A8E-B93A-10F0318F6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932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A4A80-9FA5-4BF2-A531-4B42C1EDE679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A2958-0F4C-47B1-BCC0-B1D3757C2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987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A05F3-2E67-4C3D-A641-435F550115A8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EF3E2-810D-4EA0-9964-B27870645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841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40D58-1C74-4034-AA54-5ED048CF2643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C2011-FF82-44BB-90D4-47B08D03D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813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8BF36-A5AD-4B12-B35D-B8AF253268DD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A861C-354E-4AA4-B895-E7B683010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209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4ADCC-B86D-4151-B38B-1633BF2A9202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F8CA8-D18D-4257-9754-2EA18711C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259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44900-CF46-4217-8B3C-2FD2B437A5BD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EC307-14B2-4331-BE8D-844D3F513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39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107F6-86AF-4064-8F54-4897E4ED5FD8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ED401-20C9-4139-B299-043049739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896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3BEA1-05F3-41DF-A93E-4DF0EB218211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40B60-C67C-4A5E-94D8-6E69C32B8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051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0099F-7311-433A-BEA4-8899BE3AA70F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8E018-5211-4865-B5AE-1B303016D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22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4ADD6-2BB2-4AC0-9270-1B5EA406A5EF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747BF-A60A-4ACB-A9A8-8D378B736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006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3094-E549-4FC6-884A-F6C8F0534383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0F99F-7FE9-4167-A8DC-E33F91AC6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87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FC76F-A30F-47BE-8FA8-A6C4F8865A7E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ECCCA-402B-48C5-92C1-188E3F426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825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4FE22-0AE5-447D-AA0A-34B166BDFFCC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80AAF-A1A7-4822-BAE3-4494F0B2A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663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99590-6999-47C6-B66D-D2977932DE9F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ED9DF-6E57-4EA7-8F2A-238A7E83C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445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768DA-D03C-489A-955B-E9E4E89250AC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F3E6A-8658-4DEB-AEDA-1DACE5E4C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1388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2A58-C64E-4829-B6FC-588B9DD188EF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0E726-2D9C-4B1E-95FC-03F05BF40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916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EFD2F-BFC8-4660-85E1-AC3564625EC8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E41D1-7C13-4CA6-BF4D-F8E736236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129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5CFBE-4CFF-4F2A-AD7D-8DF0CCFB83C5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4EA06-5173-4B34-A5F4-B14526A9F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381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53BC-1CE1-4477-8532-8977A80C895A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16731-C847-4665-8430-38AB41E30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7958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F871F-8437-46BF-9904-5D3F42DFFEC8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C2D03-7327-45F2-83C0-51F4FECE7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3163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BC7B4-6E2E-4B61-B027-F063F8913836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9E07F-4CA4-49BD-A8A4-FF56897A6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489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ECFF0-736A-4692-92A2-3EE7B36D1863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A8DA5-E63D-4976-8BD4-83612D211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290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508EA-B2DF-48C7-98D8-8E702720E70B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F07B3-B383-4F1E-AFAE-BB9E25A26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660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D0733-D147-4797-BCD8-A27B6E5D2626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9C01D-A28C-4299-A001-7C49F08CA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962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6AE64-1C3A-45D7-8641-AE4EF7C86008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CC9C0-B7BF-4447-93DC-D3F5F3025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302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AB76F-9790-46DD-84BE-9A36243D4184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EC1C1-B11A-406F-A805-293B766F0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851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73535-1BF5-426D-82CA-A9BDD4735431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270FB-EFD1-4AE4-A765-4A4661BED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98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838BD-9C40-4791-9B88-CC80A6D1FABA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8539F-CB58-4586-94DB-A708C5CAB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91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de-DE" smtClean="0"/>
              <a:t>Образец заголовка</a:t>
            </a:r>
            <a:endParaRPr lang="en-US" altLang="de-D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de-DE" smtClean="0"/>
              <a:t>Образец текста</a:t>
            </a:r>
          </a:p>
          <a:p>
            <a:pPr lvl="1"/>
            <a:r>
              <a:rPr lang="ru-RU" altLang="de-DE" smtClean="0"/>
              <a:t>Второй уровень</a:t>
            </a:r>
          </a:p>
          <a:p>
            <a:pPr lvl="2"/>
            <a:r>
              <a:rPr lang="ru-RU" altLang="de-DE" smtClean="0"/>
              <a:t>Третий уровень</a:t>
            </a:r>
          </a:p>
          <a:p>
            <a:pPr lvl="3"/>
            <a:r>
              <a:rPr lang="ru-RU" altLang="de-DE" smtClean="0"/>
              <a:t>Четвертый уровень</a:t>
            </a:r>
          </a:p>
          <a:p>
            <a:pPr lvl="4"/>
            <a:r>
              <a:rPr lang="ru-RU" altLang="de-DE" smtClean="0"/>
              <a:t>Пятый уровень</a:t>
            </a:r>
            <a:endParaRPr lang="en-US" altLang="de-D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76929F-8E88-43A0-B52E-5B541A6F4070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CFA486-64D9-4426-8FDA-95BAC7024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de-DE" smtClean="0"/>
              <a:t>Образец заголовка</a:t>
            </a:r>
            <a:endParaRPr lang="en-US" altLang="de-DE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de-DE" smtClean="0"/>
              <a:t>Образец текста</a:t>
            </a:r>
          </a:p>
          <a:p>
            <a:pPr lvl="1"/>
            <a:r>
              <a:rPr lang="ru-RU" altLang="de-DE" smtClean="0"/>
              <a:t>Второй уровень</a:t>
            </a:r>
          </a:p>
          <a:p>
            <a:pPr lvl="2"/>
            <a:r>
              <a:rPr lang="ru-RU" altLang="de-DE" smtClean="0"/>
              <a:t>Третий уровень</a:t>
            </a:r>
          </a:p>
          <a:p>
            <a:pPr lvl="3"/>
            <a:r>
              <a:rPr lang="ru-RU" altLang="de-DE" smtClean="0"/>
              <a:t>Четвертый уровень</a:t>
            </a:r>
          </a:p>
          <a:p>
            <a:pPr lvl="4"/>
            <a:r>
              <a:rPr lang="ru-RU" altLang="de-DE" smtClean="0"/>
              <a:t>Пятый уровень</a:t>
            </a:r>
            <a:endParaRPr lang="en-US" altLang="de-D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38D8E72-B1E6-466B-98C3-FF034CC5C9DD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DC8BA09-A9E6-434C-B24F-262ED014E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de-DE" smtClean="0"/>
              <a:t>Образец заголовка</a:t>
            </a:r>
            <a:endParaRPr lang="en-US" altLang="de-DE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de-DE" smtClean="0"/>
              <a:t>Образец текста</a:t>
            </a:r>
          </a:p>
          <a:p>
            <a:pPr lvl="1"/>
            <a:r>
              <a:rPr lang="ru-RU" altLang="de-DE" smtClean="0"/>
              <a:t>Второй уровень</a:t>
            </a:r>
          </a:p>
          <a:p>
            <a:pPr lvl="2"/>
            <a:r>
              <a:rPr lang="ru-RU" altLang="de-DE" smtClean="0"/>
              <a:t>Третий уровень</a:t>
            </a:r>
          </a:p>
          <a:p>
            <a:pPr lvl="3"/>
            <a:r>
              <a:rPr lang="ru-RU" altLang="de-DE" smtClean="0"/>
              <a:t>Четвертый уровень</a:t>
            </a:r>
          </a:p>
          <a:p>
            <a:pPr lvl="4"/>
            <a:r>
              <a:rPr lang="ru-RU" altLang="de-DE" smtClean="0"/>
              <a:t>Пятый уровень</a:t>
            </a:r>
            <a:endParaRPr lang="en-US" altLang="de-D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5809935-B69D-4590-9160-5DBD374A01A7}" type="datetimeFigureOut">
              <a:rPr lang="ru-RU"/>
              <a:pPr>
                <a:defRPr/>
              </a:pPr>
              <a:t>12.10.2016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FC58ECD-A288-4B49-966B-54C2524C9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hyperlink" Target="http://www.mystipendium.de/stipendien/gute-laune-stipendiu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stipendium.de/BAf&#246;G-Anspruch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www.mystipendium.de/BAf&#246;G-Rechner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.eurocentres.com/de/stipendium-f&#252;r-orientierungslose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0" descr="gute-laune-stipendium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BDDDC"/>
              </a:clrFrom>
              <a:clrTo>
                <a:srgbClr val="DBDD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"/>
          <a:stretch>
            <a:fillRect/>
          </a:stretch>
        </p:blipFill>
        <p:spPr bwMode="auto">
          <a:xfrm>
            <a:off x="3244850" y="2325688"/>
            <a:ext cx="6478588" cy="36607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hteck 15"/>
          <p:cNvSpPr/>
          <p:nvPr/>
        </p:nvSpPr>
        <p:spPr>
          <a:xfrm>
            <a:off x="3554851" y="2294077"/>
            <a:ext cx="6201510" cy="3691610"/>
          </a:xfrm>
          <a:prstGeom prst="rect">
            <a:avLst/>
          </a:prstGeom>
          <a:gradFill flip="none" rotWithShape="1">
            <a:gsLst>
              <a:gs pos="20000">
                <a:schemeClr val="bg1">
                  <a:alpha val="0"/>
                </a:schemeClr>
              </a:gs>
              <a:gs pos="100000">
                <a:schemeClr val="bg1">
                  <a:alpha val="94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26" name="TextBox 3"/>
          <p:cNvSpPr txBox="1">
            <a:spLocks noChangeArrowheads="1"/>
          </p:cNvSpPr>
          <p:nvPr/>
        </p:nvSpPr>
        <p:spPr bwMode="auto">
          <a:xfrm>
            <a:off x="173038" y="714375"/>
            <a:ext cx="87217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4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„Gute </a:t>
            </a:r>
            <a:r>
              <a:rPr lang="en-US" altLang="de-DE" sz="4500" b="1">
                <a:solidFill>
                  <a:srgbClr val="0A588F"/>
                </a:solidFill>
                <a:latin typeface="Arial" panose="020B0604020202020204" pitchFamily="34" charset="0"/>
              </a:rPr>
              <a:t>Laune</a:t>
            </a:r>
            <a:r>
              <a:rPr lang="en-US" altLang="de-DE" sz="4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“-Stipendium</a:t>
            </a:r>
          </a:p>
        </p:txBody>
      </p:sp>
      <p:sp>
        <p:nvSpPr>
          <p:cNvPr id="5127" name="TextBox 5"/>
          <p:cNvSpPr txBox="1">
            <a:spLocks noChangeArrowheads="1"/>
          </p:cNvSpPr>
          <p:nvPr/>
        </p:nvSpPr>
        <p:spPr bwMode="auto">
          <a:xfrm>
            <a:off x="452438" y="1574800"/>
            <a:ext cx="837406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Stipendium im Wert von 9.500 € für Auslandssemester in Südafrika zu vergeben.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de-DE" sz="1300">
              <a:solidFill>
                <a:srgbClr val="000000"/>
              </a:solidFill>
            </a:endParaRPr>
          </a:p>
        </p:txBody>
      </p:sp>
      <p:sp>
        <p:nvSpPr>
          <p:cNvPr id="5128" name="TextBox 12"/>
          <p:cNvSpPr txBox="1">
            <a:spLocks noChangeArrowheads="1"/>
          </p:cNvSpPr>
          <p:nvPr/>
        </p:nvSpPr>
        <p:spPr bwMode="auto">
          <a:xfrm>
            <a:off x="860425" y="2573338"/>
            <a:ext cx="1797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Stipendium</a:t>
            </a:r>
            <a:endParaRPr lang="ru-RU" altLang="de-DE" sz="16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9" name="TextBox 13"/>
          <p:cNvSpPr txBox="1">
            <a:spLocks noChangeArrowheads="1"/>
          </p:cNvSpPr>
          <p:nvPr/>
        </p:nvSpPr>
        <p:spPr bwMode="auto">
          <a:xfrm>
            <a:off x="846138" y="5414963"/>
            <a:ext cx="17256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Bewerbung</a:t>
            </a:r>
            <a:endParaRPr lang="ru-RU" altLang="de-DE" sz="16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0" name="TextBox 14"/>
          <p:cNvSpPr txBox="1">
            <a:spLocks noChangeArrowheads="1"/>
          </p:cNvSpPr>
          <p:nvPr/>
        </p:nvSpPr>
        <p:spPr bwMode="auto">
          <a:xfrm>
            <a:off x="846138" y="3878263"/>
            <a:ext cx="1770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Zielgruppe</a:t>
            </a:r>
            <a:endParaRPr lang="ru-RU" altLang="de-DE" sz="16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1" name="TextBox 15"/>
          <p:cNvSpPr txBox="1">
            <a:spLocks noChangeArrowheads="1"/>
          </p:cNvSpPr>
          <p:nvPr/>
        </p:nvSpPr>
        <p:spPr bwMode="auto">
          <a:xfrm>
            <a:off x="858838" y="2857500"/>
            <a:ext cx="41005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2725" indent="-2127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de-DE" altLang="de-DE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Auslandssemester in Stellenbosch/ Südafrika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de-DE" altLang="de-DE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Gesamtwert von 9.500 € inkl. Unterkunft, Hin- &amp; Rückflug, Versicherung u.v.m.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de-DE" altLang="de-DE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2" name="TextBox 16"/>
          <p:cNvSpPr txBox="1">
            <a:spLocks noChangeArrowheads="1"/>
          </p:cNvSpPr>
          <p:nvPr/>
        </p:nvSpPr>
        <p:spPr bwMode="auto">
          <a:xfrm>
            <a:off x="884238" y="5784850"/>
            <a:ext cx="2576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2725" indent="-2127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de-DE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bis zum 10. Januar 2017</a:t>
            </a:r>
          </a:p>
        </p:txBody>
      </p:sp>
      <p:sp>
        <p:nvSpPr>
          <p:cNvPr id="5133" name="TextBox 17"/>
          <p:cNvSpPr txBox="1">
            <a:spLocks noChangeArrowheads="1"/>
          </p:cNvSpPr>
          <p:nvPr/>
        </p:nvSpPr>
        <p:spPr bwMode="auto">
          <a:xfrm>
            <a:off x="884238" y="4205288"/>
            <a:ext cx="47783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2725" indent="-2127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de-DE" altLang="de-DE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Abiturienten, die Lebensfreude ausstrahlen und sich durch nichts unterkriegen lassen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de-DE" altLang="de-DE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Noten </a:t>
            </a:r>
            <a:r>
              <a:rPr lang="de-DE" altLang="de-DE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 Auswahlkriterium</a:t>
            </a:r>
          </a:p>
        </p:txBody>
      </p:sp>
      <p:pic>
        <p:nvPicPr>
          <p:cNvPr id="5134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09875"/>
            <a:ext cx="4921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4011613"/>
            <a:ext cx="5794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5626100"/>
            <a:ext cx="4556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7" name="TextBox 9"/>
          <p:cNvSpPr txBox="1">
            <a:spLocks noChangeArrowheads="1"/>
          </p:cNvSpPr>
          <p:nvPr/>
        </p:nvSpPr>
        <p:spPr bwMode="auto">
          <a:xfrm>
            <a:off x="173038" y="6365875"/>
            <a:ext cx="51387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400">
                <a:solidFill>
                  <a:srgbClr val="0A588F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www.myStipendium.de/stipendien/gute-laune-stipendium</a:t>
            </a:r>
            <a:r>
              <a:rPr lang="en-US" altLang="de-DE" sz="1400">
                <a:solidFill>
                  <a:srgbClr val="0A58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de-DE" sz="1400">
              <a:solidFill>
                <a:srgbClr val="0A58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38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6365875"/>
            <a:ext cx="1790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20" descr="AIFS EDUCATIONAL TRAVE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3" y="6397625"/>
            <a:ext cx="10160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0" name="TextBox 4"/>
          <p:cNvSpPr txBox="1">
            <a:spLocks noChangeArrowheads="1"/>
          </p:cNvSpPr>
          <p:nvPr/>
        </p:nvSpPr>
        <p:spPr bwMode="auto">
          <a:xfrm>
            <a:off x="173038" y="296863"/>
            <a:ext cx="7118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Aktuelle Ausschreibung</a:t>
            </a:r>
            <a:endParaRPr lang="ru-RU" altLang="en-US" sz="2000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241300" y="204788"/>
            <a:ext cx="777875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2000" i="1">
                <a:latin typeface="Arial" panose="020B0604020202020204" pitchFamily="34" charset="0"/>
                <a:cs typeface="Arial" panose="020B0604020202020204" pitchFamily="34" charset="0"/>
              </a:rPr>
              <a:t>…die Mut machen</a:t>
            </a:r>
            <a:endParaRPr lang="ru-RU" altLang="de-DE" sz="20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4500" b="1">
                <a:latin typeface="Arial" panose="020B0604020202020204" pitchFamily="34" charset="0"/>
                <a:cs typeface="Arial" panose="020B0604020202020204" pitchFamily="34" charset="0"/>
              </a:rPr>
              <a:t>5 Stipendienbeispiele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300" y="1506538"/>
            <a:ext cx="8785225" cy="60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jeder hat grundsätzlich Chancen auf Stipendien. Die folgenden Beispiele zeigen Dir, warum Du von vorneherein nicht wissen kannst, wie gut Deine Chancen stehen…</a:t>
            </a:r>
            <a:endParaRPr lang="ru-RU" sz="16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320" name="Group 32"/>
          <p:cNvGraphicFramePr>
            <a:graphicFrameLocks noGrp="1"/>
          </p:cNvGraphicFramePr>
          <p:nvPr/>
        </p:nvGraphicFramePr>
        <p:xfrm>
          <a:off x="1292225" y="2771775"/>
          <a:ext cx="6461125" cy="2700338"/>
        </p:xfrm>
        <a:graphic>
          <a:graphicData uri="http://schemas.openxmlformats.org/drawingml/2006/table">
            <a:tbl>
              <a:tblPr/>
              <a:tblGrid>
                <a:gridCol w="549275">
                  <a:extLst>
                    <a:ext uri="{9D8B030D-6E8A-4147-A177-3AD203B41FA5}">
                      <a16:colId xmlns:a16="http://schemas.microsoft.com/office/drawing/2014/main" val="2601012616"/>
                    </a:ext>
                  </a:extLst>
                </a:gridCol>
                <a:gridCol w="5911850">
                  <a:extLst>
                    <a:ext uri="{9D8B030D-6E8A-4147-A177-3AD203B41FA5}">
                      <a16:colId xmlns:a16="http://schemas.microsoft.com/office/drawing/2014/main" val="2792436480"/>
                    </a:ext>
                  </a:extLst>
                </a:gridCol>
              </a:tblGrid>
              <a:tr h="61729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ru-RU" alt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4" marB="342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35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Regierungsrat Paul-Meyer-Stiftung</a:t>
                      </a:r>
                      <a:r>
                        <a:rPr kumimoji="0" lang="de-DE" altLang="de-D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de-DE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Stipendien für Kinder der Deutschen Bahn Mitarbeiter </a:t>
                      </a:r>
                      <a:endParaRPr kumimoji="0" lang="ru-RU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4" marB="342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985634"/>
                  </a:ext>
                </a:extLst>
              </a:tr>
              <a:tr h="52076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alt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4" marB="342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35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Rosa Schneider Stiftung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Kinder bayerischer Beamter</a:t>
                      </a:r>
                      <a:endParaRPr kumimoji="0" lang="ru-RU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4" marB="342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257692"/>
                  </a:ext>
                </a:extLst>
              </a:tr>
              <a:tr h="52076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alt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4" marB="342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35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Heinz-Schwarzkopf-Stiftung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Reisestipendien für junge Menschen zur Erkundung europäischer Nachbarländer</a:t>
                      </a:r>
                      <a:endParaRPr kumimoji="0" lang="ru-RU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4" marB="342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500074"/>
                  </a:ext>
                </a:extLst>
              </a:tr>
              <a:tr h="52076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ru-RU" alt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4" marB="342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35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Daisenbergersche Stiftung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Stipendien an Bürgersöhne und -töchter zur höheren Ausbildung</a:t>
                      </a:r>
                      <a:endParaRPr kumimoji="0" lang="ru-RU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4" marB="342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583622"/>
                  </a:ext>
                </a:extLst>
              </a:tr>
              <a:tr h="52076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ru-RU" alt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4" marB="342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35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Anni-Eisler-Lehmann-Stiftung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Förderung der Gesangsausbildung jüdischer Studentinnen und Studenten in Mainz </a:t>
                      </a:r>
                      <a:endParaRPr kumimoji="0" lang="ru-RU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4" marB="3429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559001"/>
                  </a:ext>
                </a:extLst>
              </a:tr>
            </a:tbl>
          </a:graphicData>
        </a:graphic>
      </p:graphicFrame>
      <p:pic>
        <p:nvPicPr>
          <p:cNvPr id="1538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364288"/>
            <a:ext cx="1790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271463" y="322263"/>
            <a:ext cx="8405812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2000" i="1">
                <a:latin typeface="Arial" panose="020B0604020202020204" pitchFamily="34" charset="0"/>
                <a:cs typeface="Arial" panose="020B0604020202020204" pitchFamily="34" charset="0"/>
              </a:rPr>
              <a:t>5 Gründe für ein Stipendium</a:t>
            </a:r>
            <a:endParaRPr lang="ru-RU" altLang="de-DE" sz="20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4500" b="1">
                <a:latin typeface="Arial" panose="020B0604020202020204" pitchFamily="34" charset="0"/>
                <a:cs typeface="Arial" panose="020B0604020202020204" pitchFamily="34" charset="0"/>
              </a:rPr>
              <a:t>Fakten zu Stipendien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271463" y="1614488"/>
            <a:ext cx="8751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Stipendien sind geschenktes Geld – bis zu 60.000 €. </a:t>
            </a:r>
            <a:endParaRPr lang="ru-RU" altLang="de-DE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351" name="Group 39"/>
          <p:cNvGraphicFramePr>
            <a:graphicFrameLocks noGrp="1"/>
          </p:cNvGraphicFramePr>
          <p:nvPr/>
        </p:nvGraphicFramePr>
        <p:xfrm>
          <a:off x="1458913" y="2625725"/>
          <a:ext cx="6243637" cy="2787650"/>
        </p:xfrm>
        <a:graphic>
          <a:graphicData uri="http://schemas.openxmlformats.org/drawingml/2006/table">
            <a:tbl>
              <a:tblPr/>
              <a:tblGrid>
                <a:gridCol w="463550">
                  <a:extLst>
                    <a:ext uri="{9D8B030D-6E8A-4147-A177-3AD203B41FA5}">
                      <a16:colId xmlns:a16="http://schemas.microsoft.com/office/drawing/2014/main" val="2095290228"/>
                    </a:ext>
                  </a:extLst>
                </a:gridCol>
                <a:gridCol w="1997075">
                  <a:extLst>
                    <a:ext uri="{9D8B030D-6E8A-4147-A177-3AD203B41FA5}">
                      <a16:colId xmlns:a16="http://schemas.microsoft.com/office/drawing/2014/main" val="4153724397"/>
                    </a:ext>
                  </a:extLst>
                </a:gridCol>
                <a:gridCol w="3783012">
                  <a:extLst>
                    <a:ext uri="{9D8B030D-6E8A-4147-A177-3AD203B41FA5}">
                      <a16:colId xmlns:a16="http://schemas.microsoft.com/office/drawing/2014/main" val="790284801"/>
                    </a:ext>
                  </a:extLst>
                </a:gridCol>
              </a:tblGrid>
              <a:tr h="5572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ru-RU" alt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35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Viel Geld: </a:t>
                      </a:r>
                      <a:endParaRPr kumimoji="0" lang="ru-RU" alt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7E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de-DE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 zu </a:t>
                      </a: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60.000 € </a:t>
                      </a:r>
                      <a:r>
                        <a:rPr kumimoji="0" lang="de-DE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für Dein Studium</a:t>
                      </a:r>
                      <a:endParaRPr kumimoji="0" lang="ru-RU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38041"/>
                  </a:ext>
                </a:extLst>
              </a:tr>
              <a:tr h="5572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alt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35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Gute Chancen: </a:t>
                      </a:r>
                      <a:endParaRPr kumimoji="0" lang="ru-RU" alt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7E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Auch ohne Einser stehen Deine Chancen gut</a:t>
                      </a:r>
                      <a:endParaRPr kumimoji="0" lang="ru-RU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328551"/>
                  </a:ext>
                </a:extLst>
              </a:tr>
              <a:tr h="5588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alt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35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Geschenktes Geld: </a:t>
                      </a:r>
                      <a:endParaRPr kumimoji="0" lang="ru-RU" alt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7E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Stipendien musst Du nicht zurückzahlen</a:t>
                      </a:r>
                      <a:endParaRPr kumimoji="0" lang="ru-RU" alt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861344"/>
                  </a:ext>
                </a:extLst>
              </a:tr>
              <a:tr h="5572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ru-RU" alt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35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Plus im Lebenslauf: </a:t>
                      </a:r>
                      <a:endParaRPr kumimoji="0" lang="ru-RU" alt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7E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Verbessere Deine Berufchancen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004277"/>
                  </a:ext>
                </a:extLst>
              </a:tr>
              <a:tr h="5572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ru-RU" alt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35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Schnell gefunden: </a:t>
                      </a:r>
                      <a:endParaRPr kumimoji="0" lang="ru-RU" alt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ED7E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Passende Stipendien finden dauert nur </a:t>
                      </a: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Minuten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211323"/>
                  </a:ext>
                </a:extLst>
              </a:tr>
            </a:tbl>
          </a:graphicData>
        </a:graphic>
      </p:graphicFrame>
      <p:pic>
        <p:nvPicPr>
          <p:cNvPr id="1641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364288"/>
            <a:ext cx="1790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254000" y="242888"/>
            <a:ext cx="8675688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2000" i="1">
                <a:latin typeface="Arial" panose="020B0604020202020204" pitchFamily="34" charset="0"/>
                <a:cs typeface="Arial" panose="020B0604020202020204" pitchFamily="34" charset="0"/>
              </a:rPr>
              <a:t>Bewerbungstipps</a:t>
            </a:r>
            <a:endParaRPr lang="ru-RU" altLang="de-DE" sz="20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4500" b="1">
                <a:latin typeface="Arial" panose="020B0604020202020204" pitchFamily="34" charset="0"/>
                <a:cs typeface="Arial" panose="020B0604020202020204" pitchFamily="34" charset="0"/>
              </a:rPr>
              <a:t>Chancen maximieren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254000" y="1455738"/>
            <a:ext cx="8675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Stipendienvergabe ist keine Lotterie. Mit einer guten Vorbereitung und optimalen Bewerbungen kannst Du Deine Chancen maximieren.</a:t>
            </a:r>
            <a:endParaRPr lang="ru-RU" altLang="de-DE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60350" y="2798763"/>
          <a:ext cx="8618538" cy="2690812"/>
        </p:xfrm>
        <a:graphic>
          <a:graphicData uri="http://schemas.openxmlformats.org/drawingml/2006/table">
            <a:tbl>
              <a:tblPr/>
              <a:tblGrid>
                <a:gridCol w="4308475">
                  <a:extLst>
                    <a:ext uri="{9D8B030D-6E8A-4147-A177-3AD203B41FA5}">
                      <a16:colId xmlns:a16="http://schemas.microsoft.com/office/drawing/2014/main" val="1291032630"/>
                    </a:ext>
                  </a:extLst>
                </a:gridCol>
                <a:gridCol w="4310063">
                  <a:extLst>
                    <a:ext uri="{9D8B030D-6E8A-4147-A177-3AD203B41FA5}">
                      <a16:colId xmlns:a16="http://schemas.microsoft.com/office/drawing/2014/main" val="2972212269"/>
                    </a:ext>
                  </a:extLst>
                </a:gridCol>
              </a:tblGrid>
              <a:tr h="461963"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Bereite Dich optimal vor</a:t>
                      </a:r>
                      <a:endParaRPr kumimoji="0" lang="ru-RU" alt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355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US" alt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Verschicke</a:t>
                      </a:r>
                      <a:r>
                        <a:rPr kumimoji="0" lang="en-US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gute </a:t>
                      </a:r>
                      <a:r>
                        <a:rPr kumimoji="0" lang="en-US" alt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Bewerbungen</a:t>
                      </a:r>
                      <a:endParaRPr kumimoji="0" lang="en-US" alt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35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194248"/>
                  </a:ext>
                </a:extLst>
              </a:tr>
              <a:tr h="2228849"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Fange früh mit der Suche an. </a:t>
                      </a:r>
                      <a:r>
                        <a:rPr kumimoji="0" lang="de-DE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Oftmals gibt es nur eine Deadline im Jahr.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 genug Zeit für die Bewerbungen ein. </a:t>
                      </a:r>
                      <a:r>
                        <a:rPr kumimoji="0" lang="de-DE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Oftmals ist ein Gutachten gefordert. Und den Gutachtenden solltest Du nicht unter Zeitdruck setzen.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Nutze Kalender und Checklisten, </a:t>
                      </a:r>
                      <a:r>
                        <a:rPr kumimoji="0" lang="de-DE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 Deadlines, Bewerbungsunterlagen und Aufwand einzuplanen.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Bewirb Dich bei vielen Stiftungen. </a:t>
                      </a:r>
                      <a:endParaRPr kumimoji="0" lang="ru-RU" alt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9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Personalisiere Deine Bewerbung. </a:t>
                      </a:r>
                      <a:r>
                        <a:rPr kumimoji="0" lang="de-DE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Beziehe Dich auf die Ziele der Stiftung. Niemand liest gerne Standardbewerbungen.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Vermeide Fehler. </a:t>
                      </a:r>
                      <a:r>
                        <a:rPr kumimoji="0" lang="de-DE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Lies Deine Bewerbung auf Rechtschreib-, Flüchtigkeits- und Tippfehler Korrektur. Verschicke nur vollständige Bewerbungen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Nutze Vorlagen. </a:t>
                      </a:r>
                      <a:r>
                        <a:rPr kumimoji="0" lang="de-DE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 myStipendium.de gibt es Muster und Tipps.</a:t>
                      </a:r>
                      <a:endParaRPr kumimoji="0" lang="ru-RU" alt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730240"/>
                  </a:ext>
                </a:extLst>
              </a:tr>
            </a:tbl>
          </a:graphicData>
        </a:graphic>
      </p:graphicFrame>
      <p:sp>
        <p:nvSpPr>
          <p:cNvPr id="28" name="Равнобедренный треугольник 27"/>
          <p:cNvSpPr/>
          <p:nvPr/>
        </p:nvSpPr>
        <p:spPr>
          <a:xfrm rot="5400000">
            <a:off x="8758238" y="2914650"/>
            <a:ext cx="455612" cy="223838"/>
          </a:xfrm>
          <a:prstGeom prst="triangle">
            <a:avLst/>
          </a:prstGeom>
          <a:solidFill>
            <a:srgbClr val="023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29" name="Половина рамки 28"/>
          <p:cNvSpPr/>
          <p:nvPr/>
        </p:nvSpPr>
        <p:spPr>
          <a:xfrm rot="8073368">
            <a:off x="4333875" y="2809875"/>
            <a:ext cx="398463" cy="417513"/>
          </a:xfrm>
          <a:prstGeom prst="halfFrame">
            <a:avLst>
              <a:gd name="adj1" fmla="val 9642"/>
              <a:gd name="adj2" fmla="val 88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454025" y="2878138"/>
            <a:ext cx="311150" cy="3032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31" name="Овал 30"/>
          <p:cNvSpPr/>
          <p:nvPr/>
        </p:nvSpPr>
        <p:spPr>
          <a:xfrm>
            <a:off x="4879975" y="2874963"/>
            <a:ext cx="311150" cy="3032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17427" name="TextBox 31"/>
          <p:cNvSpPr txBox="1">
            <a:spLocks noChangeArrowheads="1"/>
          </p:cNvSpPr>
          <p:nvPr/>
        </p:nvSpPr>
        <p:spPr bwMode="auto">
          <a:xfrm>
            <a:off x="454025" y="2865438"/>
            <a:ext cx="3111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5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altLang="de-DE"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28" name="TextBox 32"/>
          <p:cNvSpPr txBox="1">
            <a:spLocks noChangeArrowheads="1"/>
          </p:cNvSpPr>
          <p:nvPr/>
        </p:nvSpPr>
        <p:spPr bwMode="auto">
          <a:xfrm>
            <a:off x="4879975" y="2855913"/>
            <a:ext cx="3111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5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altLang="de-DE" sz="1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29" name="TextBox 33"/>
          <p:cNvSpPr txBox="1">
            <a:spLocks noChangeArrowheads="1"/>
          </p:cNvSpPr>
          <p:nvPr/>
        </p:nvSpPr>
        <p:spPr bwMode="auto">
          <a:xfrm>
            <a:off x="352425" y="3414713"/>
            <a:ext cx="2984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900" b="1">
                <a:solidFill>
                  <a:srgbClr val="0A58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7430" name="TextBox 34"/>
          <p:cNvSpPr txBox="1">
            <a:spLocks noChangeArrowheads="1"/>
          </p:cNvSpPr>
          <p:nvPr/>
        </p:nvSpPr>
        <p:spPr bwMode="auto">
          <a:xfrm>
            <a:off x="352425" y="3894138"/>
            <a:ext cx="2984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900" b="1">
                <a:solidFill>
                  <a:srgbClr val="0A58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7431" name="TextBox 35"/>
          <p:cNvSpPr txBox="1">
            <a:spLocks noChangeArrowheads="1"/>
          </p:cNvSpPr>
          <p:nvPr/>
        </p:nvSpPr>
        <p:spPr bwMode="auto">
          <a:xfrm>
            <a:off x="352425" y="4541838"/>
            <a:ext cx="2984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900" b="1">
                <a:solidFill>
                  <a:srgbClr val="0A58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7432" name="TextBox 36"/>
          <p:cNvSpPr txBox="1">
            <a:spLocks noChangeArrowheads="1"/>
          </p:cNvSpPr>
          <p:nvPr/>
        </p:nvSpPr>
        <p:spPr bwMode="auto">
          <a:xfrm>
            <a:off x="352425" y="5021263"/>
            <a:ext cx="2984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900" b="1">
                <a:solidFill>
                  <a:srgbClr val="0A58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17433" name="TextBox 37"/>
          <p:cNvSpPr txBox="1">
            <a:spLocks noChangeArrowheads="1"/>
          </p:cNvSpPr>
          <p:nvPr/>
        </p:nvSpPr>
        <p:spPr bwMode="auto">
          <a:xfrm>
            <a:off x="4640263" y="3414713"/>
            <a:ext cx="3032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900" b="1">
                <a:solidFill>
                  <a:srgbClr val="0A58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7434" name="TextBox 38"/>
          <p:cNvSpPr txBox="1">
            <a:spLocks noChangeArrowheads="1"/>
          </p:cNvSpPr>
          <p:nvPr/>
        </p:nvSpPr>
        <p:spPr bwMode="auto">
          <a:xfrm>
            <a:off x="4640263" y="3903663"/>
            <a:ext cx="3032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900" b="1">
                <a:solidFill>
                  <a:srgbClr val="0A58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7435" name="TextBox 39"/>
          <p:cNvSpPr txBox="1">
            <a:spLocks noChangeArrowheads="1"/>
          </p:cNvSpPr>
          <p:nvPr/>
        </p:nvSpPr>
        <p:spPr bwMode="auto">
          <a:xfrm>
            <a:off x="4640263" y="4541838"/>
            <a:ext cx="3032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900" b="1">
                <a:solidFill>
                  <a:srgbClr val="0A58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pic>
        <p:nvPicPr>
          <p:cNvPr id="1743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364288"/>
            <a:ext cx="1790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249238" y="238125"/>
            <a:ext cx="86328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2000" i="1">
                <a:latin typeface="Arial" panose="020B0604020202020204" pitchFamily="34" charset="0"/>
                <a:cs typeface="Arial" panose="020B0604020202020204" pitchFamily="34" charset="0"/>
              </a:rPr>
              <a:t>Einkommensquellen</a:t>
            </a:r>
            <a:endParaRPr lang="ru-RU" altLang="de-DE" sz="20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4500" b="1">
                <a:latin typeface="Arial" panose="020B0604020202020204" pitchFamily="34" charset="0"/>
                <a:cs typeface="Arial" panose="020B0604020202020204" pitchFamily="34" charset="0"/>
              </a:rPr>
              <a:t>Studienfinanzierung</a:t>
            </a: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249238" y="1497013"/>
            <a:ext cx="863282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Wenn Deine Eltern Dich nicht ausreichend unterstützen können, kommen neben Stipendien auch BAföG, Studienkredite und Nebenjobs infrage.</a:t>
            </a:r>
          </a:p>
        </p:txBody>
      </p:sp>
      <p:sp>
        <p:nvSpPr>
          <p:cNvPr id="18436" name="TextBox 29"/>
          <p:cNvSpPr txBox="1">
            <a:spLocks noChangeArrowheads="1"/>
          </p:cNvSpPr>
          <p:nvPr/>
        </p:nvSpPr>
        <p:spPr bwMode="auto">
          <a:xfrm>
            <a:off x="1289050" y="5635625"/>
            <a:ext cx="6554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400" b="1">
                <a:latin typeface="Arial" panose="020B0604020202020204" pitchFamily="34" charset="0"/>
                <a:cs typeface="Arial" panose="020B0604020202020204" pitchFamily="34" charset="0"/>
              </a:rPr>
              <a:t>Vollständiger Überblick: </a:t>
            </a:r>
            <a:r>
              <a:rPr lang="en-US" altLang="de-DE" sz="1400">
                <a:solidFill>
                  <a:srgbClr val="0A58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www.myStipendium.de/Studium-finanzieren</a:t>
            </a:r>
            <a:endParaRPr lang="ru-RU" altLang="de-DE" sz="1400">
              <a:solidFill>
                <a:srgbClr val="0A58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413" name="Group 53"/>
          <p:cNvGraphicFramePr>
            <a:graphicFrameLocks noGrp="1"/>
          </p:cNvGraphicFramePr>
          <p:nvPr/>
        </p:nvGraphicFramePr>
        <p:xfrm>
          <a:off x="131763" y="2636838"/>
          <a:ext cx="8888412" cy="2662237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1385632656"/>
                    </a:ext>
                  </a:extLst>
                </a:gridCol>
                <a:gridCol w="2744787">
                  <a:extLst>
                    <a:ext uri="{9D8B030D-6E8A-4147-A177-3AD203B41FA5}">
                      <a16:colId xmlns:a16="http://schemas.microsoft.com/office/drawing/2014/main" val="171780382"/>
                    </a:ext>
                  </a:extLst>
                </a:gridCol>
                <a:gridCol w="1728788">
                  <a:extLst>
                    <a:ext uri="{9D8B030D-6E8A-4147-A177-3AD203B41FA5}">
                      <a16:colId xmlns:a16="http://schemas.microsoft.com/office/drawing/2014/main" val="2108534989"/>
                    </a:ext>
                  </a:extLst>
                </a:gridCol>
                <a:gridCol w="2662237">
                  <a:extLst>
                    <a:ext uri="{9D8B030D-6E8A-4147-A177-3AD203B41FA5}">
                      <a16:colId xmlns:a16="http://schemas.microsoft.com/office/drawing/2014/main" val="3594996670"/>
                    </a:ext>
                  </a:extLst>
                </a:gridCol>
              </a:tblGrid>
              <a:tr h="333375">
                <a:tc row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Stipendien</a:t>
                      </a:r>
                      <a:endParaRPr kumimoji="0" lang="ru-RU" alt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D6E5"/>
                    </a:solidFill>
                  </a:tcPr>
                </a:tc>
                <a:tc row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BAföG</a:t>
                      </a:r>
                      <a:endParaRPr kumimoji="0" lang="ru-RU" alt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622684"/>
                  </a:ext>
                </a:extLst>
              </a:tr>
              <a:tr h="3063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www.myStipendium.de</a:t>
                      </a:r>
                      <a:endParaRPr kumimoji="0" lang="ru-RU" alt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355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www.myStipendium.de/BAföG</a:t>
                      </a:r>
                      <a:endParaRPr kumimoji="0" lang="ru-RU" alt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35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111329"/>
                  </a:ext>
                </a:extLst>
              </a:tr>
              <a:tr h="6889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2.300 Stipendien im Wert von 610 Mio. €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Für fast jeden. Auch ohne Einser.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Chancen ermitteln per Matching-Verfahren</a:t>
                      </a:r>
                      <a:endParaRPr kumimoji="0" lang="ru-RU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D6E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Abhängig vom Einkommen der Eltern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Anspruch und Förderhöhe mit BAföG-Rechner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BAföG-Höchstsatz: 735 € pro Monat</a:t>
                      </a: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262178"/>
                  </a:ext>
                </a:extLst>
              </a:tr>
              <a:tr h="323850">
                <a:tc row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Studienkredite</a:t>
                      </a:r>
                      <a:endParaRPr kumimoji="0" lang="ru-RU" alt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D6E5"/>
                    </a:solidFill>
                  </a:tcPr>
                </a:tc>
                <a:tc row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Nebenjobs</a:t>
                      </a: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969954"/>
                  </a:ext>
                </a:extLst>
              </a:tr>
              <a:tr h="2984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www.myStipendium.de/Studienkredit</a:t>
                      </a:r>
                      <a:endParaRPr kumimoji="0" lang="ru-RU" alt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355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www.myStipendium.de/Jobs</a:t>
                      </a:r>
                      <a:endParaRPr kumimoji="0" lang="ru-RU" alt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35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091886"/>
                  </a:ext>
                </a:extLst>
              </a:tr>
              <a:tr h="7112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Teil- oder Vollfinanzierung des Studiums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Innerhalb weniger Tage verfügbar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 zu 60.000 € für Dein Studium</a:t>
                      </a: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D6E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mind. 8,50 € pro Stunde (Mindestlohn)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15 € pro Stunde und mehr möglich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Wertvolle Berufserfahrung sammeln</a:t>
                      </a: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D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697218"/>
                  </a:ext>
                </a:extLst>
              </a:tr>
            </a:tbl>
          </a:graphicData>
        </a:graphic>
      </p:graphicFrame>
      <p:pic>
        <p:nvPicPr>
          <p:cNvPr id="18470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71850"/>
            <a:ext cx="77788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1" name="Рисунок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30600"/>
            <a:ext cx="77788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2" name="Рисунок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75063"/>
            <a:ext cx="77788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3" name="Рисунок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3798888"/>
            <a:ext cx="77787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4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3540125"/>
            <a:ext cx="77787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5" name="Рисунок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3397250"/>
            <a:ext cx="77787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4778375"/>
            <a:ext cx="77788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7" name="Рисунок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4922838"/>
            <a:ext cx="77788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8" name="Рисунок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5070475"/>
            <a:ext cx="79375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9" name="Рисунок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4778375"/>
            <a:ext cx="77787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4889500"/>
            <a:ext cx="77787" cy="6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1" name="Рисунок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5022850"/>
            <a:ext cx="77787" cy="6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2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364288"/>
            <a:ext cx="1790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5"/>
          <p:cNvSpPr txBox="1">
            <a:spLocks noChangeArrowheads="1"/>
          </p:cNvSpPr>
          <p:nvPr/>
        </p:nvSpPr>
        <p:spPr bwMode="auto">
          <a:xfrm>
            <a:off x="215900" y="269875"/>
            <a:ext cx="875347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2000" i="1">
                <a:latin typeface="Arial" panose="020B0604020202020204" pitchFamily="34" charset="0"/>
                <a:cs typeface="Arial" panose="020B0604020202020204" pitchFamily="34" charset="0"/>
              </a:rPr>
              <a:t>Was kostet ein Studium?</a:t>
            </a:r>
            <a:endParaRPr lang="ru-RU" altLang="de-DE" sz="20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4500" b="1">
                <a:latin typeface="Arial" panose="020B0604020202020204" pitchFamily="34" charset="0"/>
                <a:cs typeface="Arial" panose="020B0604020202020204" pitchFamily="34" charset="0"/>
              </a:rPr>
              <a:t>Finanzierungsbedarf</a:t>
            </a:r>
          </a:p>
        </p:txBody>
      </p:sp>
      <p:sp>
        <p:nvSpPr>
          <p:cNvPr id="19459" name="TextBox 16"/>
          <p:cNvSpPr txBox="1">
            <a:spLocks noChangeArrowheads="1"/>
          </p:cNvSpPr>
          <p:nvPr/>
        </p:nvSpPr>
        <p:spPr bwMode="auto">
          <a:xfrm>
            <a:off x="215900" y="1439863"/>
            <a:ext cx="8693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Student braucht durchschnittlich 9.528 € pro Jahr. Die Kosten variieren nach Hochschulstandort. </a:t>
            </a:r>
            <a:endParaRPr lang="ru-RU" altLang="de-DE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888" y="3384550"/>
            <a:ext cx="577850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298€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01775" y="4756150"/>
            <a:ext cx="577850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165€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97138" y="4478338"/>
            <a:ext cx="577850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82€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46375" y="3935413"/>
            <a:ext cx="577850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68€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71763" y="3384550"/>
            <a:ext cx="576262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66€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57450" y="2971800"/>
            <a:ext cx="577850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52€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52650" y="2790825"/>
            <a:ext cx="5778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63725" y="2716213"/>
            <a:ext cx="385763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</a:p>
        </p:txBody>
      </p:sp>
      <p:sp>
        <p:nvSpPr>
          <p:cNvPr id="19468" name="TextBox 26"/>
          <p:cNvSpPr txBox="1">
            <a:spLocks noChangeArrowheads="1"/>
          </p:cNvSpPr>
          <p:nvPr/>
        </p:nvSpPr>
        <p:spPr bwMode="auto">
          <a:xfrm>
            <a:off x="187325" y="2225675"/>
            <a:ext cx="8693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b="1">
                <a:solidFill>
                  <a:srgbClr val="0A58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Durchschnittliche monatliche Ausgaben eines Studenten</a:t>
            </a:r>
            <a:endParaRPr lang="ru-RU" altLang="de-DE" sz="1600" b="1">
              <a:solidFill>
                <a:srgbClr val="0A58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9" name="TextBox 27"/>
          <p:cNvSpPr txBox="1">
            <a:spLocks noChangeArrowheads="1"/>
          </p:cNvSpPr>
          <p:nvPr/>
        </p:nvSpPr>
        <p:spPr bwMode="auto">
          <a:xfrm>
            <a:off x="4641850" y="3046413"/>
            <a:ext cx="4140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1200">
                <a:latin typeface="Arial" panose="020B0604020202020204" pitchFamily="34" charset="0"/>
                <a:cs typeface="Arial" panose="020B0604020202020204" pitchFamily="34" charset="0"/>
              </a:rPr>
              <a:t>Lernmittel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1200">
                <a:latin typeface="Arial" panose="020B0604020202020204" pitchFamily="34" charset="0"/>
                <a:cs typeface="Arial" panose="020B0604020202020204" pitchFamily="34" charset="0"/>
              </a:rPr>
              <a:t>Telefon, Internet, Rundfunk- und Fernsehgebühren, Porto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1200">
                <a:latin typeface="Arial" panose="020B0604020202020204" pitchFamily="34" charset="0"/>
                <a:cs typeface="Arial" panose="020B0604020202020204" pitchFamily="34" charset="0"/>
              </a:rPr>
              <a:t>Kleidung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1200">
                <a:latin typeface="Arial" panose="020B0604020202020204" pitchFamily="34" charset="0"/>
                <a:cs typeface="Arial" panose="020B0604020202020204" pitchFamily="34" charset="0"/>
              </a:rPr>
              <a:t>Krankenversicherung, Arztkosten, Medikamente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1200">
                <a:latin typeface="Arial" panose="020B0604020202020204" pitchFamily="34" charset="0"/>
                <a:cs typeface="Arial" panose="020B0604020202020204" pitchFamily="34" charset="0"/>
              </a:rPr>
              <a:t>Freizeit, Kultur und Sport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1200">
                <a:latin typeface="Arial" panose="020B0604020202020204" pitchFamily="34" charset="0"/>
                <a:cs typeface="Arial" panose="020B0604020202020204" pitchFamily="34" charset="0"/>
              </a:rPr>
              <a:t>Auto und/oder öffentliche Verkehrsmittel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1200">
                <a:latin typeface="Arial" panose="020B0604020202020204" pitchFamily="34" charset="0"/>
                <a:cs typeface="Arial" panose="020B0604020202020204" pitchFamily="34" charset="0"/>
              </a:rPr>
              <a:t>Ernährung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1200">
                <a:latin typeface="Arial" panose="020B0604020202020204" pitchFamily="34" charset="0"/>
                <a:cs typeface="Arial" panose="020B0604020202020204" pitchFamily="34" charset="0"/>
              </a:rPr>
              <a:t>Miete inkl. Nebenkosten</a:t>
            </a:r>
            <a:endParaRPr lang="ru-RU" altLang="de-DE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389438" y="3197225"/>
            <a:ext cx="180975" cy="166688"/>
          </a:xfrm>
          <a:prstGeom prst="ellipse">
            <a:avLst/>
          </a:prstGeom>
          <a:solidFill>
            <a:srgbClr val="E8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32" name="Овал 31"/>
          <p:cNvSpPr/>
          <p:nvPr/>
        </p:nvSpPr>
        <p:spPr>
          <a:xfrm>
            <a:off x="4389438" y="3436938"/>
            <a:ext cx="180975" cy="166687"/>
          </a:xfrm>
          <a:prstGeom prst="ellipse">
            <a:avLst/>
          </a:prstGeom>
          <a:solidFill>
            <a:srgbClr val="C5E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33" name="Овал 32"/>
          <p:cNvSpPr/>
          <p:nvPr/>
        </p:nvSpPr>
        <p:spPr>
          <a:xfrm>
            <a:off x="4389438" y="3706813"/>
            <a:ext cx="180975" cy="166687"/>
          </a:xfrm>
          <a:prstGeom prst="ellipse">
            <a:avLst/>
          </a:prstGeom>
          <a:solidFill>
            <a:srgbClr val="A4D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34" name="Овал 33"/>
          <p:cNvSpPr/>
          <p:nvPr/>
        </p:nvSpPr>
        <p:spPr>
          <a:xfrm>
            <a:off x="4392613" y="3968750"/>
            <a:ext cx="180975" cy="166688"/>
          </a:xfrm>
          <a:prstGeom prst="ellipse">
            <a:avLst/>
          </a:prstGeom>
          <a:solidFill>
            <a:srgbClr val="6CB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35" name="Овал 34"/>
          <p:cNvSpPr/>
          <p:nvPr/>
        </p:nvSpPr>
        <p:spPr>
          <a:xfrm>
            <a:off x="4392613" y="4240213"/>
            <a:ext cx="180975" cy="165100"/>
          </a:xfrm>
          <a:prstGeom prst="ellipse">
            <a:avLst/>
          </a:prstGeom>
          <a:solidFill>
            <a:srgbClr val="3EA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36" name="Овал 35"/>
          <p:cNvSpPr/>
          <p:nvPr/>
        </p:nvSpPr>
        <p:spPr>
          <a:xfrm>
            <a:off x="4387850" y="4530725"/>
            <a:ext cx="180975" cy="166688"/>
          </a:xfrm>
          <a:prstGeom prst="ellipse">
            <a:avLst/>
          </a:prstGeom>
          <a:solidFill>
            <a:srgbClr val="347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37" name="Овал 36"/>
          <p:cNvSpPr/>
          <p:nvPr/>
        </p:nvSpPr>
        <p:spPr>
          <a:xfrm>
            <a:off x="4387850" y="4802188"/>
            <a:ext cx="180975" cy="165100"/>
          </a:xfrm>
          <a:prstGeom prst="ellipse">
            <a:avLst/>
          </a:prstGeom>
          <a:solidFill>
            <a:srgbClr val="134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38" name="Овал 37"/>
          <p:cNvSpPr/>
          <p:nvPr/>
        </p:nvSpPr>
        <p:spPr>
          <a:xfrm>
            <a:off x="4392613" y="5078413"/>
            <a:ext cx="180975" cy="165100"/>
          </a:xfrm>
          <a:prstGeom prst="ellipse">
            <a:avLst/>
          </a:prstGeom>
          <a:solidFill>
            <a:srgbClr val="1F2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19478" name="TextBox 38"/>
          <p:cNvSpPr txBox="1">
            <a:spLocks noChangeArrowheads="1"/>
          </p:cNvSpPr>
          <p:nvPr/>
        </p:nvSpPr>
        <p:spPr bwMode="auto">
          <a:xfrm>
            <a:off x="3767138" y="5791200"/>
            <a:ext cx="44402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000">
                <a:latin typeface="Arial" panose="020B0604020202020204" pitchFamily="34" charset="0"/>
                <a:cs typeface="Arial" panose="020B0604020202020204" pitchFamily="34" charset="0"/>
              </a:rPr>
              <a:t>Quelle: 20. Sozialerhebung des Deutschen Studentenwerks 2012</a:t>
            </a:r>
            <a:endParaRPr lang="ru-RU" altLang="de-DE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296863" y="3025775"/>
          <a:ext cx="3135312" cy="28400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35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361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30€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9" marR="68599" marT="0" marB="0" anchor="ctr">
                    <a:solidFill>
                      <a:srgbClr val="E8F6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361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33€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9" marR="68599" marT="0" marB="0" anchor="ctr">
                    <a:solidFill>
                      <a:srgbClr val="C5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361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52€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9" marR="68599" marT="0" marB="0" anchor="ctr">
                    <a:solidFill>
                      <a:srgbClr val="A4D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506">
                <a:tc>
                  <a:txBody>
                    <a:bodyPr/>
                    <a:lstStyle/>
                    <a:p>
                      <a:pPr algn="ctr"/>
                      <a:r>
                        <a:rPr lang="ru-RU" sz="1100" b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66€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9" marR="68599" marT="34293" marB="34293" anchor="ctr">
                    <a:solidFill>
                      <a:srgbClr val="6CB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506">
                <a:tc>
                  <a:txBody>
                    <a:bodyPr/>
                    <a:lstStyle/>
                    <a:p>
                      <a:pPr algn="ctr"/>
                      <a:r>
                        <a:rPr lang="ru-RU" sz="1100" b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68€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9" marR="68599" marT="34293" marB="34293" anchor="ctr">
                    <a:solidFill>
                      <a:srgbClr val="3EA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994">
                <a:tc>
                  <a:txBody>
                    <a:bodyPr/>
                    <a:lstStyle/>
                    <a:p>
                      <a:pPr algn="ctr"/>
                      <a:r>
                        <a:rPr lang="ru-RU" sz="1100" b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82€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9" marR="68599" marT="34293" marB="34293" anchor="ctr">
                    <a:solidFill>
                      <a:srgbClr val="347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4171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165€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9" marR="68599" marT="34293" marB="34293" anchor="ctr">
                    <a:solidFill>
                      <a:srgbClr val="134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077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298€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99" marR="68599" marT="34293" marB="34293" anchor="ctr">
                    <a:solidFill>
                      <a:srgbClr val="1F2A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1474788" y="2759075"/>
            <a:ext cx="804862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794€</a:t>
            </a:r>
          </a:p>
        </p:txBody>
      </p:sp>
      <p:pic>
        <p:nvPicPr>
          <p:cNvPr id="1950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364288"/>
            <a:ext cx="1790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247650" y="230188"/>
            <a:ext cx="8574088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2000" i="1">
                <a:latin typeface="Arial" panose="020B0604020202020204" pitchFamily="34" charset="0"/>
                <a:cs typeface="Arial" panose="020B0604020202020204" pitchFamily="34" charset="0"/>
              </a:rPr>
              <a:t>Was ist das und kann ich es erhalten?</a:t>
            </a:r>
            <a:endParaRPr lang="ru-RU" altLang="de-DE" sz="20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4500" b="1">
                <a:latin typeface="Arial" panose="020B0604020202020204" pitchFamily="34" charset="0"/>
                <a:cs typeface="Arial" panose="020B0604020202020204" pitchFamily="34" charset="0"/>
              </a:rPr>
              <a:t>BAföG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247650" y="1430338"/>
            <a:ext cx="8674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Prüfe, ob Du Anspruch auf BAföG hast. Im Bestfall stehen Dir 735 € pro Monat bis zum Ende der Regelstudienzeit zu.</a:t>
            </a:r>
            <a:endParaRPr lang="ru-RU" altLang="de-DE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74638" y="2546350"/>
          <a:ext cx="8632825" cy="3252788"/>
        </p:xfrm>
        <a:graphic>
          <a:graphicData uri="http://schemas.openxmlformats.org/drawingml/2006/table">
            <a:tbl>
              <a:tblPr/>
              <a:tblGrid>
                <a:gridCol w="2940050">
                  <a:extLst>
                    <a:ext uri="{9D8B030D-6E8A-4147-A177-3AD203B41FA5}">
                      <a16:colId xmlns:a16="http://schemas.microsoft.com/office/drawing/2014/main" val="2469563131"/>
                    </a:ext>
                  </a:extLst>
                </a:gridCol>
                <a:gridCol w="5692775">
                  <a:extLst>
                    <a:ext uri="{9D8B030D-6E8A-4147-A177-3AD203B41FA5}">
                      <a16:colId xmlns:a16="http://schemas.microsoft.com/office/drawing/2014/main" val="1328769506"/>
                    </a:ext>
                  </a:extLst>
                </a:gridCol>
              </a:tblGrid>
              <a:tr h="5159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 ist BAföG</a:t>
                      </a:r>
                      <a:endParaRPr kumimoji="0" lang="ru-RU" alt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355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BAföG-Anspruch ermitteln</a:t>
                      </a:r>
                      <a:endParaRPr kumimoji="0" lang="ru-RU" alt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35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726664"/>
                  </a:ext>
                </a:extLst>
              </a:tr>
              <a:tr h="27368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Jeder, der die Voraussetzungen erfüllt,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hat Anspruch auf BAföG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50% Darlehen, 50% Stipendium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In erster Linie einkommensabhängig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(eigenes Einkommen, Einkommen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der Eltern, Vermögen)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Höchstsatz von </a:t>
                      </a:r>
                      <a:r>
                        <a:rPr kumimoji="0" lang="de-DE" alt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735 € pro Monat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33% der Studenten empfangen BAföG</a:t>
                      </a:r>
                      <a:endParaRPr kumimoji="0" lang="ru-RU" altLang="de-DE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9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de-DE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Bist Du überhaupt BAföG-berechtigt?</a:t>
                      </a: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abhängig von Studienfach, Nationalität, Semesterzahl u. v. m.</a:t>
                      </a: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Einfach mit wenigen Klicks mit Anspruch-Rechner ermitteln:  </a:t>
                      </a:r>
                      <a:r>
                        <a:rPr kumimoji="0" lang="de-DE" altLang="de-DE" sz="11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A588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www.myStipendium.de/BAföG-Anspruch</a:t>
                      </a:r>
                      <a:endParaRPr kumimoji="0" lang="de-DE" altLang="de-DE" sz="1100" b="0" i="0" u="sng" strike="noStrike" cap="none" normalizeH="0" baseline="0" smtClean="0">
                        <a:ln>
                          <a:noFill/>
                        </a:ln>
                        <a:solidFill>
                          <a:srgbClr val="0A588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100" b="0" i="0" u="sng" strike="noStrike" cap="none" normalizeH="0" baseline="0" smtClean="0">
                        <a:ln>
                          <a:noFill/>
                        </a:ln>
                        <a:solidFill>
                          <a:srgbClr val="0A588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Wie viel BAföG steht Dir zu?</a:t>
                      </a: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Wie viel BAföG Du bekommst, hängt von dem Einkommen Deiner Eltern, Deinem Vermögen, Deinem eigenen Einkommen</a:t>
                      </a: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 weiteren Faktoren ab.</a:t>
                      </a: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Einfach mit wenigen Klicks mit Rechner ermitteln:  </a:t>
                      </a:r>
                      <a:r>
                        <a:rPr kumimoji="0" lang="de-DE" altLang="de-DE" sz="11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A588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www.myStipendium.de/BAföG-Rechner</a:t>
                      </a:r>
                      <a:endParaRPr kumimoji="0" lang="ru-RU" altLang="de-DE" sz="1100" b="0" i="0" u="sng" strike="noStrike" cap="none" normalizeH="0" baseline="0" smtClean="0">
                        <a:ln>
                          <a:noFill/>
                        </a:ln>
                        <a:solidFill>
                          <a:srgbClr val="0A588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204288"/>
                  </a:ext>
                </a:extLst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3471863" y="3417888"/>
            <a:ext cx="296862" cy="288925"/>
          </a:xfrm>
          <a:prstGeom prst="ellipse">
            <a:avLst/>
          </a:prstGeom>
          <a:solidFill>
            <a:srgbClr val="0A5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18" name="Овал 17"/>
          <p:cNvSpPr/>
          <p:nvPr/>
        </p:nvSpPr>
        <p:spPr>
          <a:xfrm>
            <a:off x="3471863" y="4435475"/>
            <a:ext cx="296862" cy="287338"/>
          </a:xfrm>
          <a:prstGeom prst="ellipse">
            <a:avLst/>
          </a:prstGeom>
          <a:solidFill>
            <a:srgbClr val="0A5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14" name="TextBox 13"/>
          <p:cNvSpPr txBox="1"/>
          <p:nvPr/>
        </p:nvSpPr>
        <p:spPr>
          <a:xfrm>
            <a:off x="3471863" y="3406775"/>
            <a:ext cx="296862" cy="3000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71863" y="4422775"/>
            <a:ext cx="296862" cy="3000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0499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364288"/>
            <a:ext cx="1790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308225" y="2282825"/>
            <a:ext cx="6835775" cy="3944938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308225" y="2282825"/>
            <a:ext cx="6835775" cy="394493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83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0" y="714375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A58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Wegweiser</a:t>
            </a:r>
            <a:r>
              <a:rPr lang="en-US" altLang="en-US" sz="4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-Stipendium</a:t>
            </a:r>
            <a:endParaRPr lang="en-US" altLang="en-US" sz="4400" b="1">
              <a:solidFill>
                <a:srgbClr val="0A588F"/>
              </a:solidFill>
              <a:latin typeface="Arial" panose="020B0604020202020204" pitchFamily="34" charset="0"/>
            </a:endParaRP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173038" y="296863"/>
            <a:ext cx="7118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Aktuelle Ausschreibung</a:t>
            </a:r>
            <a:endParaRPr lang="ru-RU" altLang="en-US" sz="2000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0" name="TextBox 12"/>
          <p:cNvSpPr txBox="1">
            <a:spLocks noChangeArrowheads="1"/>
          </p:cNvSpPr>
          <p:nvPr/>
        </p:nvSpPr>
        <p:spPr bwMode="auto">
          <a:xfrm>
            <a:off x="860425" y="2414588"/>
            <a:ext cx="1797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Stipendium</a:t>
            </a:r>
            <a:endParaRPr lang="ru-RU" altLang="en-US" sz="16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1" name="TextBox 13"/>
          <p:cNvSpPr txBox="1">
            <a:spLocks noChangeArrowheads="1"/>
          </p:cNvSpPr>
          <p:nvPr/>
        </p:nvSpPr>
        <p:spPr bwMode="auto">
          <a:xfrm>
            <a:off x="858838" y="5578475"/>
            <a:ext cx="17256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Bewerbung</a:t>
            </a:r>
            <a:endParaRPr lang="ru-RU" altLang="en-US" sz="16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2" name="TextBox 14"/>
          <p:cNvSpPr txBox="1">
            <a:spLocks noChangeArrowheads="1"/>
          </p:cNvSpPr>
          <p:nvPr/>
        </p:nvSpPr>
        <p:spPr bwMode="auto">
          <a:xfrm>
            <a:off x="858838" y="3751263"/>
            <a:ext cx="1770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Zielgruppe</a:t>
            </a:r>
            <a:endParaRPr lang="ru-RU" altLang="en-US" sz="16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3" name="TextBox 15"/>
          <p:cNvSpPr txBox="1">
            <a:spLocks noChangeArrowheads="1"/>
          </p:cNvSpPr>
          <p:nvPr/>
        </p:nvSpPr>
        <p:spPr bwMode="auto">
          <a:xfrm>
            <a:off x="858838" y="2668588"/>
            <a:ext cx="44672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2725" indent="-2127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Vollstipendium für Sprachkurs in San Diego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Inkl. Fl</a:t>
            </a: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ügen, Unterkunft, Verpflegung u. v. m.</a:t>
            </a:r>
            <a:endParaRPr lang="de-DE" altLang="en-US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Taschengeld in Höhe von 500 €</a:t>
            </a:r>
            <a:endParaRPr lang="ru-RU" altLang="en-US" sz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4" name="TextBox 16"/>
          <p:cNvSpPr txBox="1">
            <a:spLocks noChangeArrowheads="1"/>
          </p:cNvSpPr>
          <p:nvPr/>
        </p:nvSpPr>
        <p:spPr bwMode="auto">
          <a:xfrm>
            <a:off x="858838" y="5883275"/>
            <a:ext cx="25765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2725" indent="-2127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Bis zum 24. Januar 2017</a:t>
            </a:r>
          </a:p>
        </p:txBody>
      </p:sp>
      <p:sp>
        <p:nvSpPr>
          <p:cNvPr id="6155" name="TextBox 17"/>
          <p:cNvSpPr txBox="1">
            <a:spLocks noChangeArrowheads="1"/>
          </p:cNvSpPr>
          <p:nvPr/>
        </p:nvSpPr>
        <p:spPr bwMode="auto">
          <a:xfrm>
            <a:off x="858838" y="4029075"/>
            <a:ext cx="4467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2725" indent="-2127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de-DE" alt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Orientierungslose Schüler aus Deutschland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de-DE" alt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Bewerber, die festgestellt haben, dass das Leben kein Wettrennen ist und man sich manchmal eben verlaufen muss, um wieder die Orientierung zu finden</a:t>
            </a:r>
          </a:p>
        </p:txBody>
      </p:sp>
      <p:pic>
        <p:nvPicPr>
          <p:cNvPr id="615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563813"/>
            <a:ext cx="4921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883025"/>
            <a:ext cx="5794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5640388"/>
            <a:ext cx="45561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TextBox 9"/>
          <p:cNvSpPr txBox="1">
            <a:spLocks noChangeArrowheads="1"/>
          </p:cNvSpPr>
          <p:nvPr/>
        </p:nvSpPr>
        <p:spPr bwMode="auto">
          <a:xfrm>
            <a:off x="173038" y="6365875"/>
            <a:ext cx="5033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A588F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www.eurocentres.com/de/stipendium-für-orientierungslose</a:t>
            </a:r>
            <a:endParaRPr lang="ru-RU" altLang="en-US" sz="1400">
              <a:solidFill>
                <a:srgbClr val="0A58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60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6365875"/>
            <a:ext cx="1790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3038" y="1460500"/>
            <a:ext cx="8970962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Stipendium für 4-wöchigen Englisch-Sprachkurs in San Diego im Wert von 4.000 € zu vergeben.</a:t>
            </a:r>
            <a:endParaRPr lang="ru-RU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162" name="Picture 21" descr="Logo Eurocentr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33"/>
          <a:stretch>
            <a:fillRect/>
          </a:stretch>
        </p:blipFill>
        <p:spPr bwMode="auto">
          <a:xfrm>
            <a:off x="5453063" y="6454775"/>
            <a:ext cx="14049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158750" y="617538"/>
            <a:ext cx="865505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4500" b="1">
                <a:latin typeface="Arial" panose="020B0604020202020204" pitchFamily="34" charset="0"/>
                <a:cs typeface="Arial" panose="020B0604020202020204" pitchFamily="34" charset="0"/>
              </a:rPr>
              <a:t>Mythen zu Stipendien</a:t>
            </a:r>
            <a:endParaRPr lang="ru-RU" altLang="de-DE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71450" y="203200"/>
            <a:ext cx="7212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2000" i="1">
                <a:latin typeface="Arial" panose="020B0604020202020204" pitchFamily="34" charset="0"/>
                <a:cs typeface="Arial" panose="020B0604020202020204" pitchFamily="34" charset="0"/>
              </a:rPr>
              <a:t>Irrglaube und Wahrheit</a:t>
            </a:r>
            <a:endParaRPr lang="ru-RU" altLang="de-DE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171450" y="1576388"/>
            <a:ext cx="8116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jeder hat eine Chance auf Stipendien. Und Du auch.</a:t>
            </a:r>
            <a:endParaRPr lang="ru-RU" altLang="de-DE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44" name="Group 48"/>
          <p:cNvGraphicFramePr>
            <a:graphicFrameLocks noGrp="1"/>
          </p:cNvGraphicFramePr>
          <p:nvPr/>
        </p:nvGraphicFramePr>
        <p:xfrm>
          <a:off x="469900" y="2933700"/>
          <a:ext cx="8213725" cy="2882902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3166172381"/>
                    </a:ext>
                  </a:extLst>
                </a:gridCol>
                <a:gridCol w="2995613">
                  <a:extLst>
                    <a:ext uri="{9D8B030D-6E8A-4147-A177-3AD203B41FA5}">
                      <a16:colId xmlns:a16="http://schemas.microsoft.com/office/drawing/2014/main" val="3117293085"/>
                    </a:ext>
                  </a:extLst>
                </a:gridCol>
                <a:gridCol w="4583112">
                  <a:extLst>
                    <a:ext uri="{9D8B030D-6E8A-4147-A177-3AD203B41FA5}">
                      <a16:colId xmlns:a16="http://schemas.microsoft.com/office/drawing/2014/main" val="1028199821"/>
                    </a:ext>
                  </a:extLst>
                </a:gridCol>
              </a:tblGrid>
              <a:tr h="6223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ru-RU" alt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5874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Nur für Hochbegabte, Engagierte und Bedürftige</a:t>
                      </a:r>
                    </a:p>
                  </a:txBody>
                  <a:tcPr marL="68580" marR="68580" marT="34290" marB="3429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102A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Stipendien gibt es für (fast) jeden – auch ohne Einser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40 Vergabekriterien (u. a. Geburtsort, Geschlecht u. v. m.)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Für viele Stipendien Noten, Engagement etc. irrelevant</a:t>
                      </a:r>
                      <a:endParaRPr kumimoji="0" lang="ru-RU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BB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091392"/>
                  </a:ext>
                </a:extLst>
              </a:tr>
              <a:tr h="5413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alt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5874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 gibt nur wenige Stipendien</a:t>
                      </a:r>
                    </a:p>
                  </a:txBody>
                  <a:tcPr marL="68580" marR="68580" marT="34290" marB="3429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102A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 gibt &gt;2.300 Stipendienprogramme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Im Gesamtwert von 610 Millionen € pro Jahr</a:t>
                      </a:r>
                      <a:endParaRPr kumimoji="0" lang="ru-RU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BB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958951"/>
                  </a:ext>
                </a:extLst>
              </a:tr>
              <a:tr h="5889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alt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5874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Nur für Studienanfänger</a:t>
                      </a:r>
                      <a:endParaRPr kumimoji="0" lang="ru-RU" alt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102A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Stipendien gibt es für alle Studienabschnitte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Stipendien gibt es auch als Abschlussstipendien fürs letzte Semester oder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zur Förderung Deiner Abschlussarbeit</a:t>
                      </a:r>
                      <a:endParaRPr kumimoji="0" lang="ru-RU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BB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371227"/>
                  </a:ext>
                </a:extLst>
              </a:tr>
              <a:tr h="5889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ru-RU" alt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5874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 bewerben sich viele</a:t>
                      </a:r>
                      <a:endParaRPr kumimoji="0" lang="ru-RU" alt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102A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2/3 haben sich noch nie um ein Stipendium beworben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Jede 5. Stiftung findet nicht ausreichend Stipendiaten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90% bewerben sich bei 1% der Stiftungen</a:t>
                      </a:r>
                      <a:endParaRPr kumimoji="0" lang="ru-RU" alt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BB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134562"/>
                  </a:ext>
                </a:extLst>
              </a:tr>
              <a:tr h="5413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ru-RU" alt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85874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Bewerbung dauert lang</a:t>
                      </a:r>
                      <a:endParaRPr kumimoji="0" lang="ru-RU" alt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102A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Für 90% der Stiftungen nur CV + ein Anschreiben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Die Bewerbung kann nur 10 Minuten dauern</a:t>
                      </a:r>
                    </a:p>
                  </a:txBody>
                  <a:tcPr marL="68580" marR="68580" marT="34290" marB="34290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9BB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82484"/>
                  </a:ext>
                </a:extLst>
              </a:tr>
            </a:tbl>
          </a:graphicData>
        </a:graphic>
      </p:graphicFrame>
      <p:sp>
        <p:nvSpPr>
          <p:cNvPr id="11" name="Блок-схема: ручной ввод 10"/>
          <p:cNvSpPr/>
          <p:nvPr/>
        </p:nvSpPr>
        <p:spPr>
          <a:xfrm rot="5400000">
            <a:off x="1608932" y="2166143"/>
            <a:ext cx="323850" cy="1255713"/>
          </a:xfrm>
          <a:prstGeom prst="flowChartManualInput">
            <a:avLst/>
          </a:prstGeom>
          <a:solidFill>
            <a:srgbClr val="CA1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38" name="Блок-схема: ручной ввод 37"/>
          <p:cNvSpPr/>
          <p:nvPr/>
        </p:nvSpPr>
        <p:spPr>
          <a:xfrm rot="5400000">
            <a:off x="4654550" y="2112963"/>
            <a:ext cx="323850" cy="1365250"/>
          </a:xfrm>
          <a:prstGeom prst="flowChartManualInput">
            <a:avLst/>
          </a:prstGeom>
          <a:solidFill>
            <a:srgbClr val="09B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7201" name="TextBox 12"/>
          <p:cNvSpPr txBox="1">
            <a:spLocks noChangeArrowheads="1"/>
          </p:cNvSpPr>
          <p:nvPr/>
        </p:nvSpPr>
        <p:spPr bwMode="auto">
          <a:xfrm>
            <a:off x="4248150" y="2681288"/>
            <a:ext cx="1027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WAHRHEIT</a:t>
            </a:r>
            <a:endParaRPr lang="ru-RU" altLang="de-DE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02" name="TextBox 47"/>
          <p:cNvSpPr txBox="1">
            <a:spLocks noChangeArrowheads="1"/>
          </p:cNvSpPr>
          <p:nvPr/>
        </p:nvSpPr>
        <p:spPr bwMode="auto">
          <a:xfrm>
            <a:off x="1287463" y="2681288"/>
            <a:ext cx="968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MYTHOS</a:t>
            </a:r>
            <a:endParaRPr lang="ru-RU" altLang="de-DE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03" name="Рисунок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3" y="3016250"/>
            <a:ext cx="35718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4" name="Рисунок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43313"/>
            <a:ext cx="35718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5" name="Рисунок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38625"/>
            <a:ext cx="3571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6" name="Рисунок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73613"/>
            <a:ext cx="35718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7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67338"/>
            <a:ext cx="35718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8" name="Рисунок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3086100"/>
            <a:ext cx="35718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9" name="Рисунок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3649663"/>
            <a:ext cx="3571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0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4238625"/>
            <a:ext cx="35718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1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4776788"/>
            <a:ext cx="3571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2" name="Рисунок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5367338"/>
            <a:ext cx="3571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3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364288"/>
            <a:ext cx="1790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157163" y="519113"/>
            <a:ext cx="887888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4500" b="1">
                <a:latin typeface="Arial" panose="020B0604020202020204" pitchFamily="34" charset="0"/>
                <a:cs typeface="Arial" panose="020B0604020202020204" pitchFamily="34" charset="0"/>
              </a:rPr>
              <a:t>Hohe Chancen auf Stipendien</a:t>
            </a:r>
            <a:endParaRPr lang="ru-RU" altLang="de-DE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57163" y="161925"/>
            <a:ext cx="7461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2000" i="1">
                <a:latin typeface="Arial" panose="020B0604020202020204" pitchFamily="34" charset="0"/>
                <a:cs typeface="Arial" panose="020B0604020202020204" pitchFamily="34" charset="0"/>
              </a:rPr>
              <a:t>Stipendienangebot und Erfolgsaussichten</a:t>
            </a:r>
            <a:endParaRPr lang="ru-RU" altLang="de-DE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150" y="1443038"/>
            <a:ext cx="8832850" cy="90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gibt 2.300 Stipendien im Wert von 610 Millionen €. Millionen werden jedes Jahr nicht vergeben, weil sich nicht genug bewerben.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409950"/>
            <a:ext cx="2273300" cy="900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2.300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Stipendienprogramme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1475" y="4105275"/>
            <a:ext cx="1646238" cy="469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Fürs In- und Ausland.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>
              <a:latin typeface="+mn-lt"/>
            </a:endParaRPr>
          </a:p>
        </p:txBody>
      </p:sp>
      <p:sp>
        <p:nvSpPr>
          <p:cNvPr id="9223" name="TextBox 20"/>
          <p:cNvSpPr txBox="1">
            <a:spLocks noChangeArrowheads="1"/>
          </p:cNvSpPr>
          <p:nvPr/>
        </p:nvSpPr>
        <p:spPr bwMode="auto">
          <a:xfrm>
            <a:off x="2374900" y="3421063"/>
            <a:ext cx="20510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2400" b="1">
                <a:latin typeface="Arial" panose="020B0604020202020204" pitchFamily="34" charset="0"/>
                <a:cs typeface="Arial" panose="020B0604020202020204" pitchFamily="34" charset="0"/>
              </a:rPr>
              <a:t>41%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500" b="1">
                <a:latin typeface="Arial" panose="020B0604020202020204" pitchFamily="34" charset="0"/>
                <a:cs typeface="Arial" panose="020B0604020202020204" pitchFamily="34" charset="0"/>
              </a:rPr>
              <a:t>Erfolgsquote</a:t>
            </a:r>
            <a:endParaRPr lang="ru-RU" altLang="de-DE" sz="1500"/>
          </a:p>
        </p:txBody>
      </p:sp>
      <p:sp>
        <p:nvSpPr>
          <p:cNvPr id="9224" name="TextBox 22"/>
          <p:cNvSpPr txBox="1">
            <a:spLocks noChangeArrowheads="1"/>
          </p:cNvSpPr>
          <p:nvPr/>
        </p:nvSpPr>
        <p:spPr bwMode="auto">
          <a:xfrm>
            <a:off x="4591050" y="3409950"/>
            <a:ext cx="217011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2400" b="1">
                <a:latin typeface="Arial" panose="020B0604020202020204" pitchFamily="34" charset="0"/>
                <a:cs typeface="Arial" panose="020B0604020202020204" pitchFamily="34" charset="0"/>
              </a:rPr>
              <a:t>610 Mio. €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500" b="1">
                <a:latin typeface="Arial" panose="020B0604020202020204" pitchFamily="34" charset="0"/>
                <a:cs typeface="Arial" panose="020B0604020202020204" pitchFamily="34" charset="0"/>
              </a:rPr>
              <a:t>Stipendiengelder</a:t>
            </a:r>
            <a:endParaRPr lang="ru-RU" altLang="de-DE" sz="1500"/>
          </a:p>
        </p:txBody>
      </p:sp>
      <p:sp>
        <p:nvSpPr>
          <p:cNvPr id="9225" name="TextBox 23"/>
          <p:cNvSpPr txBox="1">
            <a:spLocks noChangeArrowheads="1"/>
          </p:cNvSpPr>
          <p:nvPr/>
        </p:nvSpPr>
        <p:spPr bwMode="auto">
          <a:xfrm>
            <a:off x="7094538" y="3409950"/>
            <a:ext cx="20494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2400" b="1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500" b="1">
                <a:latin typeface="Arial" panose="020B0604020202020204" pitchFamily="34" charset="0"/>
                <a:cs typeface="Arial" panose="020B0604020202020204" pitchFamily="34" charset="0"/>
              </a:rPr>
              <a:t>Vergabekriterien</a:t>
            </a:r>
            <a:endParaRPr lang="ru-RU" altLang="de-DE" sz="1500"/>
          </a:p>
        </p:txBody>
      </p:sp>
      <p:sp>
        <p:nvSpPr>
          <p:cNvPr id="25" name="TextBox 24"/>
          <p:cNvSpPr txBox="1"/>
          <p:nvPr/>
        </p:nvSpPr>
        <p:spPr>
          <a:xfrm>
            <a:off x="4699000" y="4105275"/>
            <a:ext cx="2043113" cy="639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Jedes Jahr. Durchschnittlich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5.000 € pro Stipendienplatz.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>
              <a:latin typeface="+mn-lt"/>
            </a:endParaRPr>
          </a:p>
        </p:txBody>
      </p:sp>
      <p:sp>
        <p:nvSpPr>
          <p:cNvPr id="9227" name="TextBox 25"/>
          <p:cNvSpPr txBox="1">
            <a:spLocks noChangeArrowheads="1"/>
          </p:cNvSpPr>
          <p:nvPr/>
        </p:nvSpPr>
        <p:spPr bwMode="auto">
          <a:xfrm>
            <a:off x="2546350" y="4121150"/>
            <a:ext cx="16859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100">
                <a:latin typeface="Arial" panose="020B0604020202020204" pitchFamily="34" charset="0"/>
                <a:cs typeface="Arial" panose="020B0604020202020204" pitchFamily="34" charset="0"/>
              </a:rPr>
              <a:t>Erfolgsquote bei kleinen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100">
                <a:latin typeface="Arial" panose="020B0604020202020204" pitchFamily="34" charset="0"/>
                <a:cs typeface="Arial" panose="020B0604020202020204" pitchFamily="34" charset="0"/>
              </a:rPr>
              <a:t>Stiftungen noch höher.</a:t>
            </a:r>
            <a:endParaRPr lang="ru-RU" altLang="de-DE" sz="1100"/>
          </a:p>
        </p:txBody>
      </p:sp>
      <p:sp>
        <p:nvSpPr>
          <p:cNvPr id="9228" name="TextBox 26"/>
          <p:cNvSpPr txBox="1">
            <a:spLocks noChangeArrowheads="1"/>
          </p:cNvSpPr>
          <p:nvPr/>
        </p:nvSpPr>
        <p:spPr bwMode="auto">
          <a:xfrm>
            <a:off x="7015163" y="4129088"/>
            <a:ext cx="20208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100">
                <a:latin typeface="Arial" panose="020B0604020202020204" pitchFamily="34" charset="0"/>
                <a:cs typeface="Arial" panose="020B0604020202020204" pitchFamily="34" charset="0"/>
              </a:rPr>
              <a:t>Auch ohne gute Noten.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100">
                <a:latin typeface="Arial" panose="020B0604020202020204" pitchFamily="34" charset="0"/>
                <a:cs typeface="Arial" panose="020B0604020202020204" pitchFamily="34" charset="0"/>
              </a:rPr>
              <a:t>Kriterienbeispiele: Geburtsort, Studienfach, Geschlecht.</a:t>
            </a:r>
            <a:endParaRPr lang="ru-RU" altLang="de-DE" sz="1100"/>
          </a:p>
        </p:txBody>
      </p:sp>
      <p:sp>
        <p:nvSpPr>
          <p:cNvPr id="9229" name="TextBox 28"/>
          <p:cNvSpPr txBox="1">
            <a:spLocks noChangeArrowheads="1"/>
          </p:cNvSpPr>
          <p:nvPr/>
        </p:nvSpPr>
        <p:spPr bwMode="auto">
          <a:xfrm>
            <a:off x="1619250" y="5599113"/>
            <a:ext cx="106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2400" b="1"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endParaRPr lang="ru-RU" altLang="de-DE" sz="2400"/>
          </a:p>
        </p:txBody>
      </p:sp>
      <p:sp>
        <p:nvSpPr>
          <p:cNvPr id="9230" name="TextBox 30"/>
          <p:cNvSpPr txBox="1">
            <a:spLocks noChangeArrowheads="1"/>
          </p:cNvSpPr>
          <p:nvPr/>
        </p:nvSpPr>
        <p:spPr bwMode="auto">
          <a:xfrm>
            <a:off x="2374900" y="5446713"/>
            <a:ext cx="64833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1400" b="1">
                <a:latin typeface="Arial" panose="020B0604020202020204" pitchFamily="34" charset="0"/>
                <a:cs typeface="Arial" panose="020B0604020202020204" pitchFamily="34" charset="0"/>
              </a:rPr>
              <a:t>der Stipendiengeber erhalten nicht ausreichend Bewerbungen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1100">
                <a:latin typeface="Arial" panose="020B0604020202020204" pitchFamily="34" charset="0"/>
                <a:cs typeface="Arial" panose="020B0604020202020204" pitchFamily="34" charset="0"/>
              </a:rPr>
              <a:t>Das Geld bleibt auf der Straße liegen!</a:t>
            </a:r>
            <a:endParaRPr lang="ru-RU" altLang="de-DE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3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2595563"/>
            <a:ext cx="5572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2595563"/>
            <a:ext cx="700088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2595563"/>
            <a:ext cx="58261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2595563"/>
            <a:ext cx="7461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5494338"/>
            <a:ext cx="5715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0" y="5327650"/>
            <a:ext cx="9144000" cy="17463"/>
          </a:xfrm>
          <a:prstGeom prst="line">
            <a:avLst/>
          </a:prstGeom>
          <a:ln w="19050">
            <a:solidFill>
              <a:srgbClr val="F7F7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37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364288"/>
            <a:ext cx="1790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158750" y="536575"/>
            <a:ext cx="8128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4500" b="1">
                <a:latin typeface="Arial" panose="020B0604020202020204" pitchFamily="34" charset="0"/>
                <a:cs typeface="Arial" panose="020B0604020202020204" pitchFamily="34" charset="0"/>
              </a:rPr>
              <a:t>Auch ohne gute Noten</a:t>
            </a:r>
            <a:endParaRPr lang="ru-RU" altLang="de-DE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201613" y="150813"/>
            <a:ext cx="6569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2000" i="1">
                <a:latin typeface="Arial" panose="020B0604020202020204" pitchFamily="34" charset="0"/>
                <a:cs typeface="Arial" panose="020B0604020202020204" pitchFamily="34" charset="0"/>
              </a:rPr>
              <a:t>Vergabekriterien</a:t>
            </a:r>
            <a:endParaRPr lang="ru-RU" altLang="de-DE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211138" y="1419225"/>
            <a:ext cx="8912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gib 40 Vergabekriterien. Auch ohne gute Noten oder soziales Engagement hast Du gute Chancen.</a:t>
            </a:r>
            <a:endParaRPr lang="ru-RU" altLang="de-DE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5" name="TextBox 11"/>
          <p:cNvSpPr txBox="1">
            <a:spLocks noChangeArrowheads="1"/>
          </p:cNvSpPr>
          <p:nvPr/>
        </p:nvSpPr>
        <p:spPr bwMode="auto">
          <a:xfrm>
            <a:off x="127000" y="3179763"/>
            <a:ext cx="2014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600" b="1">
                <a:latin typeface="Arial" panose="020B0604020202020204" pitchFamily="34" charset="0"/>
                <a:cs typeface="Arial" panose="020B0604020202020204" pitchFamily="34" charset="0"/>
              </a:rPr>
              <a:t>Persönliches</a:t>
            </a:r>
            <a:endParaRPr lang="ru-RU" altLang="de-DE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6" name="TextBox 12"/>
          <p:cNvSpPr txBox="1">
            <a:spLocks noChangeArrowheads="1"/>
          </p:cNvSpPr>
          <p:nvPr/>
        </p:nvSpPr>
        <p:spPr bwMode="auto">
          <a:xfrm>
            <a:off x="2446338" y="3179763"/>
            <a:ext cx="2014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600" b="1">
                <a:latin typeface="Arial" panose="020B0604020202020204" pitchFamily="34" charset="0"/>
                <a:cs typeface="Arial" panose="020B0604020202020204" pitchFamily="34" charset="0"/>
              </a:rPr>
              <a:t>Leistung</a:t>
            </a:r>
            <a:endParaRPr lang="ru-RU" altLang="de-DE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7" name="TextBox 13"/>
          <p:cNvSpPr txBox="1">
            <a:spLocks noChangeArrowheads="1"/>
          </p:cNvSpPr>
          <p:nvPr/>
        </p:nvSpPr>
        <p:spPr bwMode="auto">
          <a:xfrm>
            <a:off x="4778375" y="3179763"/>
            <a:ext cx="2012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600" b="1">
                <a:latin typeface="Arial" panose="020B0604020202020204" pitchFamily="34" charset="0"/>
                <a:cs typeface="Arial" panose="020B0604020202020204" pitchFamily="34" charset="0"/>
              </a:rPr>
              <a:t>Geographie</a:t>
            </a:r>
            <a:endParaRPr lang="ru-RU" altLang="de-DE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8" name="TextBox 14"/>
          <p:cNvSpPr txBox="1">
            <a:spLocks noChangeArrowheads="1"/>
          </p:cNvSpPr>
          <p:nvPr/>
        </p:nvSpPr>
        <p:spPr bwMode="auto">
          <a:xfrm>
            <a:off x="7108825" y="3179763"/>
            <a:ext cx="2014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600" b="1">
                <a:latin typeface="Arial" panose="020B0604020202020204" pitchFamily="34" charset="0"/>
                <a:cs typeface="Arial" panose="020B0604020202020204" pitchFamily="34" charset="0"/>
              </a:rPr>
              <a:t>Akademisches</a:t>
            </a:r>
            <a:endParaRPr lang="ru-RU" altLang="de-DE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9" name="TextBox 19"/>
          <p:cNvSpPr txBox="1">
            <a:spLocks noChangeArrowheads="1"/>
          </p:cNvSpPr>
          <p:nvPr/>
        </p:nvSpPr>
        <p:spPr bwMode="auto">
          <a:xfrm>
            <a:off x="712788" y="3679825"/>
            <a:ext cx="15160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000">
                <a:latin typeface="Arial" panose="020B0604020202020204" pitchFamily="34" charset="0"/>
                <a:cs typeface="Arial" panose="020B0604020202020204" pitchFamily="34" charset="0"/>
              </a:rPr>
              <a:t>• Geschlecht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000">
                <a:latin typeface="Arial" panose="020B0604020202020204" pitchFamily="34" charset="0"/>
                <a:cs typeface="Arial" panose="020B0604020202020204" pitchFamily="34" charset="0"/>
              </a:rPr>
              <a:t>• Alter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000">
                <a:latin typeface="Arial" panose="020B0604020202020204" pitchFamily="34" charset="0"/>
                <a:cs typeface="Arial" panose="020B0604020202020204" pitchFamily="34" charset="0"/>
              </a:rPr>
              <a:t>• Familienstand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000">
                <a:latin typeface="Arial" panose="020B0604020202020204" pitchFamily="34" charset="0"/>
                <a:cs typeface="Arial" panose="020B0604020202020204" pitchFamily="34" charset="0"/>
              </a:rPr>
              <a:t>• Migrationshintergrund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000">
                <a:latin typeface="Arial" panose="020B0604020202020204" pitchFamily="34" charset="0"/>
                <a:cs typeface="Arial" panose="020B0604020202020204" pitchFamily="34" charset="0"/>
              </a:rPr>
              <a:t>• Bedürftigkeit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000">
                <a:latin typeface="Arial" panose="020B0604020202020204" pitchFamily="34" charset="0"/>
                <a:cs typeface="Arial" panose="020B0604020202020204" pitchFamily="34" charset="0"/>
              </a:rPr>
              <a:t>• Soziales Engagement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000">
                <a:latin typeface="Arial" panose="020B0604020202020204" pitchFamily="34" charset="0"/>
                <a:cs typeface="Arial" panose="020B0604020202020204" pitchFamily="34" charset="0"/>
              </a:rPr>
              <a:t>• Arbeiterkind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000">
                <a:latin typeface="Arial" panose="020B0604020202020204" pitchFamily="34" charset="0"/>
                <a:cs typeface="Arial" panose="020B0604020202020204" pitchFamily="34" charset="0"/>
              </a:rPr>
              <a:t>• Beruf der Eltern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000">
                <a:latin typeface="Arial" panose="020B0604020202020204" pitchFamily="34" charset="0"/>
                <a:cs typeface="Arial" panose="020B0604020202020204" pitchFamily="34" charset="0"/>
              </a:rPr>
              <a:t>• Behinderung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000">
                <a:latin typeface="Arial" panose="020B0604020202020204" pitchFamily="34" charset="0"/>
                <a:cs typeface="Arial" panose="020B0604020202020204" pitchFamily="34" charset="0"/>
              </a:rPr>
              <a:t>• Kinder/ Schwanger</a:t>
            </a:r>
            <a:endParaRPr lang="ru-RU" altLang="de-DE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0" name="TextBox 20"/>
          <p:cNvSpPr txBox="1">
            <a:spLocks noChangeArrowheads="1"/>
          </p:cNvSpPr>
          <p:nvPr/>
        </p:nvSpPr>
        <p:spPr bwMode="auto">
          <a:xfrm>
            <a:off x="2979738" y="3681413"/>
            <a:ext cx="1511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000">
                <a:latin typeface="Arial" panose="020B0604020202020204" pitchFamily="34" charset="0"/>
                <a:cs typeface="Arial" panose="020B0604020202020204" pitchFamily="34" charset="0"/>
              </a:rPr>
              <a:t>• Noten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000">
                <a:latin typeface="Arial" panose="020B0604020202020204" pitchFamily="34" charset="0"/>
                <a:cs typeface="Arial" panose="020B0604020202020204" pitchFamily="34" charset="0"/>
              </a:rPr>
              <a:t>• Studiendauer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000">
                <a:latin typeface="Arial" panose="020B0604020202020204" pitchFamily="34" charset="0"/>
                <a:cs typeface="Arial" panose="020B0604020202020204" pitchFamily="34" charset="0"/>
              </a:rPr>
              <a:t>• Sprachen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000">
                <a:latin typeface="Arial" panose="020B0604020202020204" pitchFamily="34" charset="0"/>
                <a:cs typeface="Arial" panose="020B0604020202020204" pitchFamily="34" charset="0"/>
              </a:rPr>
              <a:t>• Sportliche Leistungen</a:t>
            </a:r>
            <a:endParaRPr lang="ru-RU" altLang="de-DE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1" name="TextBox 21"/>
          <p:cNvSpPr txBox="1">
            <a:spLocks noChangeArrowheads="1"/>
          </p:cNvSpPr>
          <p:nvPr/>
        </p:nvSpPr>
        <p:spPr bwMode="auto">
          <a:xfrm>
            <a:off x="5307013" y="3679825"/>
            <a:ext cx="1473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000">
                <a:latin typeface="Arial" panose="020B0604020202020204" pitchFamily="34" charset="0"/>
                <a:cs typeface="Arial" panose="020B0604020202020204" pitchFamily="34" charset="0"/>
              </a:rPr>
              <a:t>• Nationalität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000">
                <a:latin typeface="Arial" panose="020B0604020202020204" pitchFamily="34" charset="0"/>
                <a:cs typeface="Arial" panose="020B0604020202020204" pitchFamily="34" charset="0"/>
              </a:rPr>
              <a:t>• Geburtsort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000">
                <a:latin typeface="Arial" panose="020B0604020202020204" pitchFamily="34" charset="0"/>
                <a:cs typeface="Arial" panose="020B0604020202020204" pitchFamily="34" charset="0"/>
              </a:rPr>
              <a:t>• Wohnort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000">
                <a:latin typeface="Arial" panose="020B0604020202020204" pitchFamily="34" charset="0"/>
                <a:cs typeface="Arial" panose="020B0604020202020204" pitchFamily="34" charset="0"/>
              </a:rPr>
              <a:t>• Studienort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000">
                <a:latin typeface="Arial" panose="020B0604020202020204" pitchFamily="34" charset="0"/>
                <a:cs typeface="Arial" panose="020B0604020202020204" pitchFamily="34" charset="0"/>
              </a:rPr>
              <a:t>• Zielland/-ort</a:t>
            </a:r>
            <a:endParaRPr lang="ru-RU" altLang="de-DE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2" name="TextBox 22"/>
          <p:cNvSpPr txBox="1">
            <a:spLocks noChangeArrowheads="1"/>
          </p:cNvSpPr>
          <p:nvPr/>
        </p:nvSpPr>
        <p:spPr bwMode="auto">
          <a:xfrm>
            <a:off x="7607300" y="3679825"/>
            <a:ext cx="14732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000">
                <a:latin typeface="Arial" panose="020B0604020202020204" pitchFamily="34" charset="0"/>
                <a:cs typeface="Arial" panose="020B0604020202020204" pitchFamily="34" charset="0"/>
              </a:rPr>
              <a:t>• Studienfach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000">
                <a:latin typeface="Arial" panose="020B0604020202020204" pitchFamily="34" charset="0"/>
                <a:cs typeface="Arial" panose="020B0604020202020204" pitchFamily="34" charset="0"/>
              </a:rPr>
              <a:t>• Abschlussart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000">
                <a:latin typeface="Arial" panose="020B0604020202020204" pitchFamily="34" charset="0"/>
                <a:cs typeface="Arial" panose="020B0604020202020204" pitchFamily="34" charset="0"/>
              </a:rPr>
              <a:t>• Studienabschnitt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000">
                <a:latin typeface="Arial" panose="020B0604020202020204" pitchFamily="34" charset="0"/>
                <a:cs typeface="Arial" panose="020B0604020202020204" pitchFamily="34" charset="0"/>
              </a:rPr>
              <a:t>• Themenwahl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000">
                <a:latin typeface="Arial" panose="020B0604020202020204" pitchFamily="34" charset="0"/>
                <a:cs typeface="Arial" panose="020B0604020202020204" pitchFamily="34" charset="0"/>
              </a:rPr>
              <a:t>   Abschlussarbeit</a:t>
            </a:r>
            <a:endParaRPr lang="ru-RU" altLang="de-DE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5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2551113"/>
            <a:ext cx="44926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2559050"/>
            <a:ext cx="611187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8" y="2566988"/>
            <a:ext cx="5937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2568575"/>
            <a:ext cx="514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3533775"/>
            <a:ext cx="663575" cy="207963"/>
          </a:xfrm>
          <a:prstGeom prst="rect">
            <a:avLst/>
          </a:prstGeom>
          <a:solidFill>
            <a:srgbClr val="0D7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32" name="Равнобедренный треугольник 31"/>
          <p:cNvSpPr/>
          <p:nvPr/>
        </p:nvSpPr>
        <p:spPr>
          <a:xfrm rot="5400000">
            <a:off x="604837" y="3594101"/>
            <a:ext cx="207963" cy="87312"/>
          </a:xfrm>
          <a:prstGeom prst="triangle">
            <a:avLst>
              <a:gd name="adj" fmla="val 50001"/>
            </a:avLst>
          </a:prstGeom>
          <a:solidFill>
            <a:srgbClr val="0D7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33" name="Прямоугольник 32"/>
          <p:cNvSpPr/>
          <p:nvPr/>
        </p:nvSpPr>
        <p:spPr>
          <a:xfrm>
            <a:off x="2284413" y="3533775"/>
            <a:ext cx="663575" cy="207963"/>
          </a:xfrm>
          <a:prstGeom prst="rect">
            <a:avLst/>
          </a:prstGeom>
          <a:solidFill>
            <a:srgbClr val="0D7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34" name="Прямоугольник 33"/>
          <p:cNvSpPr/>
          <p:nvPr/>
        </p:nvSpPr>
        <p:spPr>
          <a:xfrm>
            <a:off x="4581525" y="3533775"/>
            <a:ext cx="665163" cy="207963"/>
          </a:xfrm>
          <a:prstGeom prst="rect">
            <a:avLst/>
          </a:prstGeom>
          <a:solidFill>
            <a:srgbClr val="0D7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35" name="Прямоугольник 34"/>
          <p:cNvSpPr/>
          <p:nvPr/>
        </p:nvSpPr>
        <p:spPr>
          <a:xfrm>
            <a:off x="4562475" y="3533775"/>
            <a:ext cx="665163" cy="207963"/>
          </a:xfrm>
          <a:prstGeom prst="rect">
            <a:avLst/>
          </a:prstGeom>
          <a:solidFill>
            <a:srgbClr val="0D7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36" name="Прямоугольник 35"/>
          <p:cNvSpPr/>
          <p:nvPr/>
        </p:nvSpPr>
        <p:spPr>
          <a:xfrm>
            <a:off x="6861175" y="3533775"/>
            <a:ext cx="663575" cy="207963"/>
          </a:xfrm>
          <a:prstGeom prst="rect">
            <a:avLst/>
          </a:prstGeom>
          <a:solidFill>
            <a:srgbClr val="0D7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39" name="Равнобедренный треугольник 38"/>
          <p:cNvSpPr/>
          <p:nvPr/>
        </p:nvSpPr>
        <p:spPr>
          <a:xfrm rot="5400000">
            <a:off x="2885281" y="3594894"/>
            <a:ext cx="207963" cy="85725"/>
          </a:xfrm>
          <a:prstGeom prst="triangle">
            <a:avLst>
              <a:gd name="adj" fmla="val 50001"/>
            </a:avLst>
          </a:prstGeom>
          <a:solidFill>
            <a:srgbClr val="0D7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40" name="Равнобедренный треугольник 39"/>
          <p:cNvSpPr/>
          <p:nvPr/>
        </p:nvSpPr>
        <p:spPr>
          <a:xfrm rot="5400000">
            <a:off x="5189537" y="3594101"/>
            <a:ext cx="207963" cy="87312"/>
          </a:xfrm>
          <a:prstGeom prst="triangle">
            <a:avLst>
              <a:gd name="adj" fmla="val 50001"/>
            </a:avLst>
          </a:prstGeom>
          <a:solidFill>
            <a:srgbClr val="0D7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41" name="Равнобедренный треугольник 40"/>
          <p:cNvSpPr/>
          <p:nvPr/>
        </p:nvSpPr>
        <p:spPr>
          <a:xfrm rot="5400000">
            <a:off x="7464425" y="3594100"/>
            <a:ext cx="207963" cy="87313"/>
          </a:xfrm>
          <a:prstGeom prst="triangle">
            <a:avLst>
              <a:gd name="adj" fmla="val 50001"/>
            </a:avLst>
          </a:prstGeom>
          <a:solidFill>
            <a:srgbClr val="0D7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42" name="TextBox 41"/>
          <p:cNvSpPr txBox="1"/>
          <p:nvPr/>
        </p:nvSpPr>
        <p:spPr>
          <a:xfrm>
            <a:off x="57150" y="3533775"/>
            <a:ext cx="595313" cy="20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Beispiele</a:t>
            </a:r>
            <a:endParaRPr lang="ru-RU" sz="7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44738" y="3544888"/>
            <a:ext cx="596900" cy="20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Beispiele</a:t>
            </a:r>
            <a:endParaRPr lang="ru-RU" sz="7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43438" y="3535363"/>
            <a:ext cx="631825" cy="20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Beispiele</a:t>
            </a:r>
            <a:endParaRPr lang="ru-RU" sz="7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23088" y="3544888"/>
            <a:ext cx="569912" cy="20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Beispiele</a:t>
            </a:r>
            <a:endParaRPr lang="ru-RU" sz="7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0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364288"/>
            <a:ext cx="1790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58750" y="215900"/>
            <a:ext cx="8396288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2000" i="1">
                <a:latin typeface="Arial" panose="020B0604020202020204" pitchFamily="34" charset="0"/>
                <a:cs typeface="Arial" panose="020B0604020202020204" pitchFamily="34" charset="0"/>
              </a:rPr>
              <a:t>Stipendienarten</a:t>
            </a:r>
            <a:endParaRPr lang="ru-RU" altLang="de-DE" sz="20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4500" b="1">
                <a:latin typeface="Arial" panose="020B0604020202020204" pitchFamily="34" charset="0"/>
                <a:cs typeface="Arial" panose="020B0604020202020204" pitchFamily="34" charset="0"/>
              </a:rPr>
              <a:t>Stipendien für fast jeden.</a:t>
            </a: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58750" y="1430338"/>
            <a:ext cx="8345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Stipendien kannst Du in jedem Semester, jedem Studium und jedem Umfang erhalten.</a:t>
            </a:r>
            <a:endParaRPr lang="ru-RU" altLang="de-DE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250825" y="2328863"/>
            <a:ext cx="2901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b="1">
                <a:latin typeface="Arial" panose="020B0604020202020204" pitchFamily="34" charset="0"/>
                <a:cs typeface="Arial" panose="020B0604020202020204" pitchFamily="34" charset="0"/>
              </a:rPr>
              <a:t>Stipendien gibt es für fast…</a:t>
            </a:r>
            <a:endParaRPr lang="ru-RU" altLang="de-DE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8925" y="2900363"/>
          <a:ext cx="8555038" cy="23320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1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1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1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74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…alle Studienabschnitte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5" marR="68585" marT="34283" marB="34283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5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…alle Vorhaben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5" marR="68585" marT="34283" marB="3428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5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…jeder Art und Höhe</a:t>
                      </a:r>
                    </a:p>
                  </a:txBody>
                  <a:tcPr marL="68585" marR="68585" marT="34283" marB="34283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5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1296">
                <a:tc>
                  <a:txBody>
                    <a:bodyPr/>
                    <a:lstStyle/>
                    <a:p>
                      <a:pPr lvl="1" algn="l"/>
                      <a:endParaRPr lang="de-DE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l"/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 Bachelor, Master, Promotion, </a:t>
                      </a:r>
                    </a:p>
                    <a:p>
                      <a:pPr lvl="0" algn="l"/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Magister, Staatsexamen usw.</a:t>
                      </a:r>
                    </a:p>
                    <a:p>
                      <a:pPr lvl="0" algn="l"/>
                      <a:endParaRPr lang="de-DE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l"/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 Anfang, Mitte, Ende des Studiums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5" marR="68585" marT="34283" marB="34283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9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/>
                      <a:endParaRPr lang="de-DE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1" algn="l"/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 Lebensunterhalt</a:t>
                      </a:r>
                    </a:p>
                    <a:p>
                      <a:pPr lvl="1" algn="l"/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 (Abschluss) arbeit</a:t>
                      </a:r>
                    </a:p>
                    <a:p>
                      <a:pPr lvl="1" algn="l"/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 Auslandssemester/-jahr</a:t>
                      </a:r>
                    </a:p>
                    <a:p>
                      <a:pPr lvl="1" algn="l"/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 Sprachkurs</a:t>
                      </a:r>
                    </a:p>
                    <a:p>
                      <a:pPr lvl="1" algn="l"/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 Studiengebühren</a:t>
                      </a:r>
                    </a:p>
                    <a:p>
                      <a:pPr lvl="1" algn="l"/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 Doktorarbeit</a:t>
                      </a:r>
                    </a:p>
                    <a:p>
                      <a:pPr lvl="1" algn="l"/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 U. v. m.</a:t>
                      </a:r>
                    </a:p>
                    <a:p>
                      <a:pPr lvl="1" algn="l"/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5" marR="68585" marT="34283" marB="34283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9FF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/>
                      <a:endParaRPr lang="de-DE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1" algn="l"/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 Vollstipendien (bis 2.500 €/ Monat)</a:t>
                      </a:r>
                    </a:p>
                    <a:p>
                      <a:pPr lvl="1" algn="l"/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 Teilstipendien (150-600 €/ Monat)</a:t>
                      </a:r>
                    </a:p>
                    <a:p>
                      <a:pPr lvl="1" algn="l"/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 Einmalzahlungen (bis 15.000 €)</a:t>
                      </a:r>
                    </a:p>
                    <a:p>
                      <a:pPr lvl="1" algn="l"/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 Erstattungen (Studiengebühren,    Reisekosten usw.)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5" marR="68585" marT="34283" marB="34283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27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364288"/>
            <a:ext cx="1790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258763" y="204788"/>
            <a:ext cx="8328025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2000" i="1">
                <a:latin typeface="Arial" panose="020B0604020202020204" pitchFamily="34" charset="0"/>
                <a:cs typeface="Arial" panose="020B0604020202020204" pitchFamily="34" charset="0"/>
              </a:rPr>
              <a:t>Kostenlose</a:t>
            </a:r>
            <a:r>
              <a:rPr lang="en-US" altLang="de-DE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2000" i="1">
                <a:latin typeface="Arial" panose="020B0604020202020204" pitchFamily="34" charset="0"/>
                <a:cs typeface="Arial" panose="020B0604020202020204" pitchFamily="34" charset="0"/>
              </a:rPr>
              <a:t>Informationsquellen</a:t>
            </a:r>
            <a:endParaRPr lang="ru-RU" altLang="de-DE" sz="20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4500" b="1">
                <a:latin typeface="Arial" panose="020B0604020202020204" pitchFamily="34" charset="0"/>
                <a:cs typeface="Arial" panose="020B0604020202020204" pitchFamily="34" charset="0"/>
              </a:rPr>
              <a:t>Stipendien finden</a:t>
            </a: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222250" y="1390650"/>
            <a:ext cx="8921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wenig Aufwand kannst Du durch kostenlose Stipendienportale, Beratungsstellen und Ausschreibungen an Deiner Hochschule passende Stipendien finden.</a:t>
            </a:r>
            <a:endParaRPr lang="ru-RU" altLang="de-DE" sz="17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0350" y="2525713"/>
            <a:ext cx="18732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5638" y="2525713"/>
            <a:ext cx="158750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2650" y="2525713"/>
            <a:ext cx="512763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ru-RU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09550" y="2801938"/>
          <a:ext cx="8742363" cy="2936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4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4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4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10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Stipendiensuchdienste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289" marB="34289" anchor="ctr">
                    <a:solidFill>
                      <a:srgbClr val="0235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noProof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Beratungsstellen</a:t>
                      </a:r>
                      <a:endParaRPr lang="de-DE" sz="1600" b="1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289" marB="34289" anchor="ctr">
                    <a:solidFill>
                      <a:srgbClr val="0235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noProof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Ausschreibungen</a:t>
                      </a:r>
                      <a:endParaRPr lang="de-DE" sz="1600" b="1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289" marB="34289" anchor="ctr">
                    <a:solidFill>
                      <a:srgbClr val="0235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93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2" marR="68582" marT="34289" marB="34289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2" marR="68582" marT="34289" marB="34289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2" marR="68582" marT="34289" marB="34289"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6837">
                <a:tc>
                  <a:txBody>
                    <a:bodyPr/>
                    <a:lstStyle/>
                    <a:p>
                      <a:pPr lvl="1"/>
                      <a:endParaRPr lang="de-DE" sz="9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1"/>
                      <a:r>
                        <a:rPr lang="de-DE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Nutze kostenlose Stipendiensuchdienste wie     www.myStipendium.de:</a:t>
                      </a:r>
                    </a:p>
                    <a:p>
                      <a:pPr lvl="1"/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 Größte Stipendiendatenbank</a:t>
                      </a:r>
                    </a:p>
                    <a:p>
                      <a:pPr lvl="1"/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 2.300 Stipendien im Wert von 610 Millionen €</a:t>
                      </a:r>
                    </a:p>
                    <a:p>
                      <a:pPr lvl="1"/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 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Matching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-Verfahren</a:t>
                      </a:r>
                    </a:p>
                    <a:p>
                      <a:pPr lvl="1"/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 Einfach und schnell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289" marB="34289">
                    <a:solidFill>
                      <a:srgbClr val="EDF9FF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endParaRPr lang="de-DE" sz="9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1"/>
                      <a:r>
                        <a:rPr lang="de-DE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Lasse Dich persönlich beraten:</a:t>
                      </a:r>
                    </a:p>
                    <a:p>
                      <a:pPr lvl="1"/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 Stipendienbeauftragte Deiner Hochschule</a:t>
                      </a:r>
                    </a:p>
                    <a:p>
                      <a:pPr lvl="1"/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 Lokales Studentenwerk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289" marB="34289">
                    <a:solidFill>
                      <a:srgbClr val="EDF9FF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endParaRPr lang="de-DE" sz="9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1"/>
                      <a:r>
                        <a:rPr lang="de-DE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Achte auf aktuelle Ausschreibungen </a:t>
                      </a:r>
                    </a:p>
                    <a:p>
                      <a:pPr lvl="1"/>
                      <a:r>
                        <a:rPr lang="de-DE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Deiner Hochschule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lvl="1"/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 Schwarze Bretter</a:t>
                      </a:r>
                    </a:p>
                    <a:p>
                      <a:pPr lvl="1"/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 Rundmails</a:t>
                      </a:r>
                    </a:p>
                    <a:p>
                      <a:pPr lvl="1"/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 Webseite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289" marB="34289">
                    <a:solidFill>
                      <a:srgbClr val="ED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Хорда 18"/>
          <p:cNvSpPr/>
          <p:nvPr/>
        </p:nvSpPr>
        <p:spPr>
          <a:xfrm rot="6746811">
            <a:off x="1466851" y="2601912"/>
            <a:ext cx="501650" cy="504825"/>
          </a:xfrm>
          <a:prstGeom prst="chord">
            <a:avLst>
              <a:gd name="adj1" fmla="val 4300370"/>
              <a:gd name="adj2" fmla="val 14696433"/>
            </a:avLst>
          </a:prstGeom>
          <a:solidFill>
            <a:srgbClr val="023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20" name="Хорда 19"/>
          <p:cNvSpPr/>
          <p:nvPr/>
        </p:nvSpPr>
        <p:spPr>
          <a:xfrm rot="6746811">
            <a:off x="4293394" y="2601119"/>
            <a:ext cx="501650" cy="506412"/>
          </a:xfrm>
          <a:prstGeom prst="chord">
            <a:avLst>
              <a:gd name="adj1" fmla="val 4300370"/>
              <a:gd name="adj2" fmla="val 14696433"/>
            </a:avLst>
          </a:prstGeom>
          <a:solidFill>
            <a:srgbClr val="023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21" name="Хорда 20"/>
          <p:cNvSpPr/>
          <p:nvPr/>
        </p:nvSpPr>
        <p:spPr>
          <a:xfrm rot="6746811">
            <a:off x="7239001" y="2601912"/>
            <a:ext cx="501650" cy="504825"/>
          </a:xfrm>
          <a:prstGeom prst="chord">
            <a:avLst>
              <a:gd name="adj1" fmla="val 4300370"/>
              <a:gd name="adj2" fmla="val 14696433"/>
            </a:avLst>
          </a:prstGeom>
          <a:solidFill>
            <a:srgbClr val="023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24" name="TextBox 23"/>
          <p:cNvSpPr txBox="1"/>
          <p:nvPr/>
        </p:nvSpPr>
        <p:spPr>
          <a:xfrm>
            <a:off x="1530350" y="2619375"/>
            <a:ext cx="382588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52925" y="2619375"/>
            <a:ext cx="382588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97738" y="2619375"/>
            <a:ext cx="382587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2319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364288"/>
            <a:ext cx="1790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258763" y="319088"/>
            <a:ext cx="83820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2000" i="1">
                <a:latin typeface="Arial" panose="020B0604020202020204" pitchFamily="34" charset="0"/>
                <a:cs typeface="Arial" panose="020B0604020202020204" pitchFamily="34" charset="0"/>
              </a:rPr>
              <a:t>Deutschlands</a:t>
            </a:r>
            <a:r>
              <a:rPr lang="en-US" altLang="de-DE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2000" i="1">
                <a:latin typeface="Arial" panose="020B0604020202020204" pitchFamily="34" charset="0"/>
                <a:cs typeface="Arial" panose="020B0604020202020204" pitchFamily="34" charset="0"/>
              </a:rPr>
              <a:t>größte</a:t>
            </a:r>
            <a:r>
              <a:rPr lang="en-US" altLang="de-DE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2000" i="1">
                <a:latin typeface="Arial" panose="020B0604020202020204" pitchFamily="34" charset="0"/>
                <a:cs typeface="Arial" panose="020B0604020202020204" pitchFamily="34" charset="0"/>
              </a:rPr>
              <a:t>Stipendienplattform</a:t>
            </a:r>
            <a:endParaRPr lang="en-US" altLang="de-DE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4500" b="1">
                <a:latin typeface="Arial" panose="020B0604020202020204" pitchFamily="34" charset="0"/>
                <a:cs typeface="Arial" panose="020B0604020202020204" pitchFamily="34" charset="0"/>
              </a:rPr>
              <a:t>myStipendium.de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258763" y="1423988"/>
            <a:ext cx="8885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Innerhalb von 2 Minuten erhältst Du eine Liste der ca. 15 Stipendien, die genau zu Deinem Lebenslauf passen.</a:t>
            </a:r>
            <a:endParaRPr lang="ru-RU" altLang="de-DE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6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4954588"/>
            <a:ext cx="15081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5373688"/>
            <a:ext cx="1492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19"/>
          <p:cNvSpPr txBox="1">
            <a:spLocks noChangeArrowheads="1"/>
          </p:cNvSpPr>
          <p:nvPr/>
        </p:nvSpPr>
        <p:spPr bwMode="auto">
          <a:xfrm>
            <a:off x="942975" y="4851400"/>
            <a:ext cx="15732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100">
                <a:latin typeface="Arial" panose="020B0604020202020204" pitchFamily="34" charset="0"/>
                <a:cs typeface="Arial" panose="020B0604020202020204" pitchFamily="34" charset="0"/>
              </a:rPr>
              <a:t>2.300 Stipendienprogramme</a:t>
            </a:r>
            <a:endParaRPr lang="ru-RU" altLang="de-DE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TextBox 21"/>
          <p:cNvSpPr txBox="1">
            <a:spLocks noChangeArrowheads="1"/>
          </p:cNvSpPr>
          <p:nvPr/>
        </p:nvSpPr>
        <p:spPr bwMode="auto">
          <a:xfrm>
            <a:off x="942975" y="5321300"/>
            <a:ext cx="15732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100">
                <a:latin typeface="Arial" panose="020B0604020202020204" pitchFamily="34" charset="0"/>
                <a:cs typeface="Arial" panose="020B0604020202020204" pitchFamily="34" charset="0"/>
              </a:rPr>
              <a:t>610 Millionen Euro</a:t>
            </a:r>
            <a:endParaRPr lang="ru-RU" altLang="de-DE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2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4948238"/>
            <a:ext cx="1492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5214938"/>
            <a:ext cx="149225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5610225"/>
            <a:ext cx="150813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4945063"/>
            <a:ext cx="1492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5183188"/>
            <a:ext cx="149225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5414963"/>
            <a:ext cx="149225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TextBox 29"/>
          <p:cNvSpPr txBox="1">
            <a:spLocks noChangeArrowheads="1"/>
          </p:cNvSpPr>
          <p:nvPr/>
        </p:nvSpPr>
        <p:spPr bwMode="auto">
          <a:xfrm>
            <a:off x="3806825" y="4867275"/>
            <a:ext cx="1639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100">
                <a:latin typeface="Arial" panose="020B0604020202020204" pitchFamily="34" charset="0"/>
                <a:cs typeface="Arial" panose="020B0604020202020204" pitchFamily="34" charset="0"/>
              </a:rPr>
              <a:t>Matching-Verfahren </a:t>
            </a:r>
            <a:endParaRPr lang="ru-RU" altLang="de-DE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7" name="TextBox 30"/>
          <p:cNvSpPr txBox="1">
            <a:spLocks noChangeArrowheads="1"/>
          </p:cNvSpPr>
          <p:nvPr/>
        </p:nvSpPr>
        <p:spPr bwMode="auto">
          <a:xfrm>
            <a:off x="3806825" y="5129213"/>
            <a:ext cx="22844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100">
                <a:latin typeface="Arial" panose="020B0604020202020204" pitchFamily="34" charset="0"/>
                <a:cs typeface="Arial" panose="020B0604020202020204" pitchFamily="34" charset="0"/>
              </a:rPr>
              <a:t>Für jeden. Mit und ohne gute Noten</a:t>
            </a:r>
            <a:endParaRPr lang="ru-RU" altLang="de-DE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8" name="TextBox 31"/>
          <p:cNvSpPr txBox="1">
            <a:spLocks noChangeArrowheads="1"/>
          </p:cNvSpPr>
          <p:nvPr/>
        </p:nvSpPr>
        <p:spPr bwMode="auto">
          <a:xfrm>
            <a:off x="3806825" y="5529263"/>
            <a:ext cx="2101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100">
                <a:latin typeface="Arial" panose="020B0604020202020204" pitchFamily="34" charset="0"/>
                <a:cs typeface="Arial" panose="020B0604020202020204" pitchFamily="34" charset="0"/>
              </a:rPr>
              <a:t>15 passende Stipendien durchschnittl.</a:t>
            </a:r>
            <a:endParaRPr lang="ru-RU" altLang="de-DE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9" name="TextBox 32"/>
          <p:cNvSpPr txBox="1">
            <a:spLocks noChangeArrowheads="1"/>
          </p:cNvSpPr>
          <p:nvPr/>
        </p:nvSpPr>
        <p:spPr bwMode="auto">
          <a:xfrm>
            <a:off x="7204075" y="4867275"/>
            <a:ext cx="8953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100">
                <a:latin typeface="Arial" panose="020B0604020202020204" pitchFamily="34" charset="0"/>
                <a:cs typeface="Arial" panose="020B0604020202020204" pitchFamily="34" charset="0"/>
              </a:rPr>
              <a:t>Kostenlos</a:t>
            </a:r>
            <a:endParaRPr lang="ru-RU" altLang="de-DE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0" name="TextBox 33"/>
          <p:cNvSpPr txBox="1">
            <a:spLocks noChangeArrowheads="1"/>
          </p:cNvSpPr>
          <p:nvPr/>
        </p:nvSpPr>
        <p:spPr bwMode="auto">
          <a:xfrm>
            <a:off x="7204075" y="5100638"/>
            <a:ext cx="6651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100">
                <a:latin typeface="Arial" panose="020B0604020202020204" pitchFamily="34" charset="0"/>
                <a:cs typeface="Arial" panose="020B0604020202020204" pitchFamily="34" charset="0"/>
              </a:rPr>
              <a:t>Schnell</a:t>
            </a:r>
            <a:endParaRPr lang="ru-RU" altLang="de-DE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1" name="TextBox 34"/>
          <p:cNvSpPr txBox="1">
            <a:spLocks noChangeArrowheads="1"/>
          </p:cNvSpPr>
          <p:nvPr/>
        </p:nvSpPr>
        <p:spPr bwMode="auto">
          <a:xfrm>
            <a:off x="7204075" y="5345113"/>
            <a:ext cx="6651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100">
                <a:latin typeface="Arial" panose="020B0604020202020204" pitchFamily="34" charset="0"/>
                <a:cs typeface="Arial" panose="020B0604020202020204" pitchFamily="34" charset="0"/>
              </a:rPr>
              <a:t>Einfach</a:t>
            </a:r>
            <a:endParaRPr lang="ru-RU" altLang="de-DE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31775" y="2878138"/>
          <a:ext cx="8626475" cy="17716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75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5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5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829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PROFIL ANLEGEN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34312" marB="34312" anchor="ctr">
                    <a:solidFill>
                      <a:srgbClr val="0235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STIPENDIEN FINDEN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34312" marB="34312" anchor="ctr">
                    <a:solidFill>
                      <a:srgbClr val="0235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BEWERBEN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34312" marB="34312" anchor="ctr">
                    <a:solidFill>
                      <a:srgbClr val="0235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3356">
                <a:tc>
                  <a:txBody>
                    <a:bodyPr/>
                    <a:lstStyle/>
                    <a:p>
                      <a:pPr algn="ctr"/>
                      <a:endParaRPr lang="de-DE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de-DE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de-DE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de-DE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de-DE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Fülle einen kurzen Fragebogen aus.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34312" marB="34312">
                    <a:solidFill>
                      <a:srgbClr val="EDF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de-DE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de-DE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de-DE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de-DE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Dein Profil wird automatisch mit </a:t>
                      </a:r>
                    </a:p>
                    <a:p>
                      <a:pPr algn="ctr"/>
                      <a:r>
                        <a:rPr lang="de-DE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2.300 Stipendien verglichen.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34312" marB="34312">
                    <a:solidFill>
                      <a:srgbClr val="EDF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de-DE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de-DE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de-DE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de-DE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Bewirb Dich und erhalte bis zu </a:t>
                      </a:r>
                    </a:p>
                    <a:p>
                      <a:pPr algn="ctr"/>
                      <a:r>
                        <a:rPr lang="de-DE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2.000 € pro Monat.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marT="34312" marB="34312">
                    <a:solidFill>
                      <a:srgbClr val="ED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346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8" y="3648075"/>
            <a:ext cx="4794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7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63" y="3630613"/>
            <a:ext cx="50006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Хорда 35"/>
          <p:cNvSpPr/>
          <p:nvPr/>
        </p:nvSpPr>
        <p:spPr>
          <a:xfrm rot="6770160">
            <a:off x="1385888" y="2692400"/>
            <a:ext cx="396875" cy="396875"/>
          </a:xfrm>
          <a:prstGeom prst="chord">
            <a:avLst>
              <a:gd name="adj1" fmla="val 4109643"/>
              <a:gd name="adj2" fmla="val 15076620"/>
            </a:avLst>
          </a:prstGeom>
          <a:solidFill>
            <a:srgbClr val="023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38" name="Хорда 37"/>
          <p:cNvSpPr/>
          <p:nvPr/>
        </p:nvSpPr>
        <p:spPr>
          <a:xfrm rot="6770160">
            <a:off x="4346575" y="2692400"/>
            <a:ext cx="396875" cy="396875"/>
          </a:xfrm>
          <a:prstGeom prst="chord">
            <a:avLst>
              <a:gd name="adj1" fmla="val 4109643"/>
              <a:gd name="adj2" fmla="val 15179354"/>
            </a:avLst>
          </a:prstGeom>
          <a:solidFill>
            <a:srgbClr val="023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39" name="Хорда 38"/>
          <p:cNvSpPr/>
          <p:nvPr/>
        </p:nvSpPr>
        <p:spPr>
          <a:xfrm rot="6770160">
            <a:off x="7199313" y="2716213"/>
            <a:ext cx="396875" cy="396875"/>
          </a:xfrm>
          <a:prstGeom prst="chord">
            <a:avLst>
              <a:gd name="adj1" fmla="val 4109643"/>
              <a:gd name="adj2" fmla="val 14567242"/>
            </a:avLst>
          </a:prstGeom>
          <a:solidFill>
            <a:srgbClr val="023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13351" name="TextBox 39"/>
          <p:cNvSpPr txBox="1">
            <a:spLocks noChangeArrowheads="1"/>
          </p:cNvSpPr>
          <p:nvPr/>
        </p:nvSpPr>
        <p:spPr bwMode="auto">
          <a:xfrm>
            <a:off x="1422400" y="2705100"/>
            <a:ext cx="3317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altLang="de-DE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52" name="TextBox 40"/>
          <p:cNvSpPr txBox="1">
            <a:spLocks noChangeArrowheads="1"/>
          </p:cNvSpPr>
          <p:nvPr/>
        </p:nvSpPr>
        <p:spPr bwMode="auto">
          <a:xfrm>
            <a:off x="4378325" y="2705100"/>
            <a:ext cx="3317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altLang="de-DE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53" name="TextBox 41"/>
          <p:cNvSpPr txBox="1">
            <a:spLocks noChangeArrowheads="1"/>
          </p:cNvSpPr>
          <p:nvPr/>
        </p:nvSpPr>
        <p:spPr bwMode="auto">
          <a:xfrm>
            <a:off x="7231063" y="2708275"/>
            <a:ext cx="3317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altLang="de-DE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54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3568700"/>
            <a:ext cx="5746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5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6364288"/>
            <a:ext cx="1790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192088" y="311150"/>
            <a:ext cx="613251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4500" b="1">
                <a:latin typeface="Arial" panose="020B0604020202020204" pitchFamily="34" charset="0"/>
                <a:cs typeface="Arial" panose="020B0604020202020204" pitchFamily="34" charset="0"/>
              </a:rPr>
              <a:t>Backup</a:t>
            </a:r>
            <a:endParaRPr lang="ru-RU" altLang="de-DE" sz="45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6364288"/>
            <a:ext cx="1790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1474</Words>
  <Application>Microsoft Office PowerPoint</Application>
  <PresentationFormat>On-screen Show (4:3)</PresentationFormat>
  <Paragraphs>354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Arial</vt:lpstr>
      <vt:lpstr>Calibri Light</vt:lpstr>
      <vt:lpstr>Тема Office</vt:lpstr>
      <vt:lpstr>1_Тема Office</vt:lpstr>
      <vt:lpstr>2_Тема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comp02</dc:creator>
  <cp:lastModifiedBy>Tatjana</cp:lastModifiedBy>
  <cp:revision>132</cp:revision>
  <dcterms:created xsi:type="dcterms:W3CDTF">2016-07-12T07:38:10Z</dcterms:created>
  <dcterms:modified xsi:type="dcterms:W3CDTF">2016-10-12T09:29:33Z</dcterms:modified>
</cp:coreProperties>
</file>